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2" r:id="rId9"/>
    <p:sldId id="264" r:id="rId10"/>
    <p:sldId id="265" r:id="rId11"/>
    <p:sldId id="267" r:id="rId12"/>
    <p:sldId id="269" r:id="rId13"/>
    <p:sldId id="270" r:id="rId14"/>
    <p:sldId id="266" r:id="rId15"/>
    <p:sldId id="271" r:id="rId16"/>
    <p:sldId id="280" r:id="rId17"/>
    <p:sldId id="272" r:id="rId18"/>
    <p:sldId id="275" r:id="rId19"/>
    <p:sldId id="277" r:id="rId20"/>
    <p:sldId id="273" r:id="rId21"/>
    <p:sldId id="274" r:id="rId22"/>
    <p:sldId id="278" r:id="rId23"/>
    <p:sldId id="279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4296" autoAdjust="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b="0" dirty="0">
              <a:solidFill>
                <a:schemeClr val="bg1"/>
              </a:solidFill>
              <a:latin typeface="+mj-lt"/>
              <a:ea typeface="Roboto Lt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3E334B4E-E9B0-4F7E-A20A-034CFE195D6B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gm:t>
    </dgm:pt>
    <dgm:pt modelId="{520530A6-23B9-4D0B-ACE4-B2AE51B246FB}" type="parTrans" cxnId="{8FF4657A-38D7-44C7-B639-019D3AE29B41}">
      <dgm:prSet/>
      <dgm:spPr/>
      <dgm:t>
        <a:bodyPr/>
        <a:lstStyle/>
        <a:p>
          <a:endParaRPr lang="en-GB"/>
        </a:p>
      </dgm:t>
    </dgm:pt>
    <dgm:pt modelId="{674643C5-323D-449A-9351-2649DA82AC29}" type="sibTrans" cxnId="{8FF4657A-38D7-44C7-B639-019D3AE29B41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7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7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7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7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7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1EBCA821-6B29-44F6-ACCF-0554F1E45FF1}" type="pres">
      <dgm:prSet presAssocID="{3E334B4E-E9B0-4F7E-A20A-034CFE195D6B}" presName="parTxOnly" presStyleLbl="node1" presStyleIdx="5" presStyleCnt="7">
        <dgm:presLayoutVars>
          <dgm:bulletEnabled val="1"/>
        </dgm:presLayoutVars>
      </dgm:prSet>
      <dgm:spPr/>
    </dgm:pt>
    <dgm:pt modelId="{55BA8FD9-8975-4C9A-AC96-A302CB9AF5A4}" type="pres">
      <dgm:prSet presAssocID="{674643C5-323D-449A-9351-2649DA82AC29}" presName="parSpace" presStyleCnt="0"/>
      <dgm:spPr/>
    </dgm:pt>
    <dgm:pt modelId="{F79C5443-D8C0-416E-B057-B8BA63349AF1}" type="pres">
      <dgm:prSet presAssocID="{12D1DD2A-3631-4AD1-93BD-B90378C33EC5}" presName="parTxOnly" presStyleLbl="node1" presStyleIdx="6" presStyleCnt="7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8FF4657A-38D7-44C7-B639-019D3AE29B41}" srcId="{D6ACDA33-E960-42DE-92E1-511D2428A217}" destId="{3E334B4E-E9B0-4F7E-A20A-034CFE195D6B}" srcOrd="5" destOrd="0" parTransId="{520530A6-23B9-4D0B-ACE4-B2AE51B246FB}" sibTransId="{674643C5-323D-449A-9351-2649DA82AC29}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1B26C29D-66B0-481B-B843-2F879299FA71}" type="presOf" srcId="{3E334B4E-E9B0-4F7E-A20A-034CFE195D6B}" destId="{1EBCA821-6B29-44F6-ACCF-0554F1E45FF1}" srcOrd="0" destOrd="0" presId="urn:microsoft.com/office/officeart/2005/8/layout/hChevron3"/>
    <dgm:cxn modelId="{054DF6AC-AB4E-412C-B8EE-B597243A51DB}" srcId="{D6ACDA33-E960-42DE-92E1-511D2428A217}" destId="{12D1DD2A-3631-4AD1-93BD-B90378C33EC5}" srcOrd="6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2EACCE3F-924D-4EEB-9BE6-08F6E37C0A14}" type="presParOf" srcId="{B636096E-5A0E-41BA-B58F-3BFE3933E13E}" destId="{1EBCA821-6B29-44F6-ACCF-0554F1E45FF1}" srcOrd="10" destOrd="0" presId="urn:microsoft.com/office/officeart/2005/8/layout/hChevron3"/>
    <dgm:cxn modelId="{F82FCFB7-2504-4DED-B15C-42E40CDC96A1}" type="presParOf" srcId="{B636096E-5A0E-41BA-B58F-3BFE3933E13E}" destId="{55BA8FD9-8975-4C9A-AC96-A302CB9AF5A4}" srcOrd="11" destOrd="0" presId="urn:microsoft.com/office/officeart/2005/8/layout/hChevron3"/>
    <dgm:cxn modelId="{9355FB0C-EBED-45F8-9DF6-B541DD1E683A}" type="presParOf" srcId="{B636096E-5A0E-41BA-B58F-3BFE3933E13E}" destId="{F79C5443-D8C0-416E-B057-B8BA63349AF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3E334B4E-E9B0-4F7E-A20A-034CFE195D6B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gm:t>
    </dgm:pt>
    <dgm:pt modelId="{520530A6-23B9-4D0B-ACE4-B2AE51B246FB}" type="parTrans" cxnId="{8FF4657A-38D7-44C7-B639-019D3AE29B41}">
      <dgm:prSet/>
      <dgm:spPr/>
      <dgm:t>
        <a:bodyPr/>
        <a:lstStyle/>
        <a:p>
          <a:endParaRPr lang="en-GB"/>
        </a:p>
      </dgm:t>
    </dgm:pt>
    <dgm:pt modelId="{674643C5-323D-449A-9351-2649DA82AC29}" type="sibTrans" cxnId="{8FF4657A-38D7-44C7-B639-019D3AE29B41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7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7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7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7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7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1EBCA821-6B29-44F6-ACCF-0554F1E45FF1}" type="pres">
      <dgm:prSet presAssocID="{3E334B4E-E9B0-4F7E-A20A-034CFE195D6B}" presName="parTxOnly" presStyleLbl="node1" presStyleIdx="5" presStyleCnt="7">
        <dgm:presLayoutVars>
          <dgm:bulletEnabled val="1"/>
        </dgm:presLayoutVars>
      </dgm:prSet>
      <dgm:spPr/>
    </dgm:pt>
    <dgm:pt modelId="{55BA8FD9-8975-4C9A-AC96-A302CB9AF5A4}" type="pres">
      <dgm:prSet presAssocID="{674643C5-323D-449A-9351-2649DA82AC29}" presName="parSpace" presStyleCnt="0"/>
      <dgm:spPr/>
    </dgm:pt>
    <dgm:pt modelId="{F79C5443-D8C0-416E-B057-B8BA63349AF1}" type="pres">
      <dgm:prSet presAssocID="{12D1DD2A-3631-4AD1-93BD-B90378C33EC5}" presName="parTxOnly" presStyleLbl="node1" presStyleIdx="6" presStyleCnt="7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8FF4657A-38D7-44C7-B639-019D3AE29B41}" srcId="{D6ACDA33-E960-42DE-92E1-511D2428A217}" destId="{3E334B4E-E9B0-4F7E-A20A-034CFE195D6B}" srcOrd="5" destOrd="0" parTransId="{520530A6-23B9-4D0B-ACE4-B2AE51B246FB}" sibTransId="{674643C5-323D-449A-9351-2649DA82AC29}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1B26C29D-66B0-481B-B843-2F879299FA71}" type="presOf" srcId="{3E334B4E-E9B0-4F7E-A20A-034CFE195D6B}" destId="{1EBCA821-6B29-44F6-ACCF-0554F1E45FF1}" srcOrd="0" destOrd="0" presId="urn:microsoft.com/office/officeart/2005/8/layout/hChevron3"/>
    <dgm:cxn modelId="{054DF6AC-AB4E-412C-B8EE-B597243A51DB}" srcId="{D6ACDA33-E960-42DE-92E1-511D2428A217}" destId="{12D1DD2A-3631-4AD1-93BD-B90378C33EC5}" srcOrd="6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2EACCE3F-924D-4EEB-9BE6-08F6E37C0A14}" type="presParOf" srcId="{B636096E-5A0E-41BA-B58F-3BFE3933E13E}" destId="{1EBCA821-6B29-44F6-ACCF-0554F1E45FF1}" srcOrd="10" destOrd="0" presId="urn:microsoft.com/office/officeart/2005/8/layout/hChevron3"/>
    <dgm:cxn modelId="{F82FCFB7-2504-4DED-B15C-42E40CDC96A1}" type="presParOf" srcId="{B636096E-5A0E-41BA-B58F-3BFE3933E13E}" destId="{55BA8FD9-8975-4C9A-AC96-A302CB9AF5A4}" srcOrd="11" destOrd="0" presId="urn:microsoft.com/office/officeart/2005/8/layout/hChevron3"/>
    <dgm:cxn modelId="{9355FB0C-EBED-45F8-9DF6-B541DD1E683A}" type="presParOf" srcId="{B636096E-5A0E-41BA-B58F-3BFE3933E13E}" destId="{F79C5443-D8C0-416E-B057-B8BA63349AF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3E334B4E-E9B0-4F7E-A20A-034CFE195D6B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gm:t>
    </dgm:pt>
    <dgm:pt modelId="{520530A6-23B9-4D0B-ACE4-B2AE51B246FB}" type="parTrans" cxnId="{8FF4657A-38D7-44C7-B639-019D3AE29B41}">
      <dgm:prSet/>
      <dgm:spPr/>
      <dgm:t>
        <a:bodyPr/>
        <a:lstStyle/>
        <a:p>
          <a:endParaRPr lang="en-GB"/>
        </a:p>
      </dgm:t>
    </dgm:pt>
    <dgm:pt modelId="{674643C5-323D-449A-9351-2649DA82AC29}" type="sibTrans" cxnId="{8FF4657A-38D7-44C7-B639-019D3AE29B41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7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7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7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7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7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1EBCA821-6B29-44F6-ACCF-0554F1E45FF1}" type="pres">
      <dgm:prSet presAssocID="{3E334B4E-E9B0-4F7E-A20A-034CFE195D6B}" presName="parTxOnly" presStyleLbl="node1" presStyleIdx="5" presStyleCnt="7">
        <dgm:presLayoutVars>
          <dgm:bulletEnabled val="1"/>
        </dgm:presLayoutVars>
      </dgm:prSet>
      <dgm:spPr/>
    </dgm:pt>
    <dgm:pt modelId="{55BA8FD9-8975-4C9A-AC96-A302CB9AF5A4}" type="pres">
      <dgm:prSet presAssocID="{674643C5-323D-449A-9351-2649DA82AC29}" presName="parSpace" presStyleCnt="0"/>
      <dgm:spPr/>
    </dgm:pt>
    <dgm:pt modelId="{F79C5443-D8C0-416E-B057-B8BA63349AF1}" type="pres">
      <dgm:prSet presAssocID="{12D1DD2A-3631-4AD1-93BD-B90378C33EC5}" presName="parTxOnly" presStyleLbl="node1" presStyleIdx="6" presStyleCnt="7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8FF4657A-38D7-44C7-B639-019D3AE29B41}" srcId="{D6ACDA33-E960-42DE-92E1-511D2428A217}" destId="{3E334B4E-E9B0-4F7E-A20A-034CFE195D6B}" srcOrd="5" destOrd="0" parTransId="{520530A6-23B9-4D0B-ACE4-B2AE51B246FB}" sibTransId="{674643C5-323D-449A-9351-2649DA82AC29}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1B26C29D-66B0-481B-B843-2F879299FA71}" type="presOf" srcId="{3E334B4E-E9B0-4F7E-A20A-034CFE195D6B}" destId="{1EBCA821-6B29-44F6-ACCF-0554F1E45FF1}" srcOrd="0" destOrd="0" presId="urn:microsoft.com/office/officeart/2005/8/layout/hChevron3"/>
    <dgm:cxn modelId="{054DF6AC-AB4E-412C-B8EE-B597243A51DB}" srcId="{D6ACDA33-E960-42DE-92E1-511D2428A217}" destId="{12D1DD2A-3631-4AD1-93BD-B90378C33EC5}" srcOrd="6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2EACCE3F-924D-4EEB-9BE6-08F6E37C0A14}" type="presParOf" srcId="{B636096E-5A0E-41BA-B58F-3BFE3933E13E}" destId="{1EBCA821-6B29-44F6-ACCF-0554F1E45FF1}" srcOrd="10" destOrd="0" presId="urn:microsoft.com/office/officeart/2005/8/layout/hChevron3"/>
    <dgm:cxn modelId="{F82FCFB7-2504-4DED-B15C-42E40CDC96A1}" type="presParOf" srcId="{B636096E-5A0E-41BA-B58F-3BFE3933E13E}" destId="{55BA8FD9-8975-4C9A-AC96-A302CB9AF5A4}" srcOrd="11" destOrd="0" presId="urn:microsoft.com/office/officeart/2005/8/layout/hChevron3"/>
    <dgm:cxn modelId="{9355FB0C-EBED-45F8-9DF6-B541DD1E683A}" type="presParOf" srcId="{B636096E-5A0E-41BA-B58F-3BFE3933E13E}" destId="{F79C5443-D8C0-416E-B057-B8BA63349AF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3E334B4E-E9B0-4F7E-A20A-034CFE195D6B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gm:t>
    </dgm:pt>
    <dgm:pt modelId="{520530A6-23B9-4D0B-ACE4-B2AE51B246FB}" type="parTrans" cxnId="{8FF4657A-38D7-44C7-B639-019D3AE29B41}">
      <dgm:prSet/>
      <dgm:spPr/>
      <dgm:t>
        <a:bodyPr/>
        <a:lstStyle/>
        <a:p>
          <a:endParaRPr lang="en-GB"/>
        </a:p>
      </dgm:t>
    </dgm:pt>
    <dgm:pt modelId="{674643C5-323D-449A-9351-2649DA82AC29}" type="sibTrans" cxnId="{8FF4657A-38D7-44C7-B639-019D3AE29B41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7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7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7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7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7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1EBCA821-6B29-44F6-ACCF-0554F1E45FF1}" type="pres">
      <dgm:prSet presAssocID="{3E334B4E-E9B0-4F7E-A20A-034CFE195D6B}" presName="parTxOnly" presStyleLbl="node1" presStyleIdx="5" presStyleCnt="7">
        <dgm:presLayoutVars>
          <dgm:bulletEnabled val="1"/>
        </dgm:presLayoutVars>
      </dgm:prSet>
      <dgm:spPr/>
    </dgm:pt>
    <dgm:pt modelId="{55BA8FD9-8975-4C9A-AC96-A302CB9AF5A4}" type="pres">
      <dgm:prSet presAssocID="{674643C5-323D-449A-9351-2649DA82AC29}" presName="parSpace" presStyleCnt="0"/>
      <dgm:spPr/>
    </dgm:pt>
    <dgm:pt modelId="{F79C5443-D8C0-416E-B057-B8BA63349AF1}" type="pres">
      <dgm:prSet presAssocID="{12D1DD2A-3631-4AD1-93BD-B90378C33EC5}" presName="parTxOnly" presStyleLbl="node1" presStyleIdx="6" presStyleCnt="7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8FF4657A-38D7-44C7-B639-019D3AE29B41}" srcId="{D6ACDA33-E960-42DE-92E1-511D2428A217}" destId="{3E334B4E-E9B0-4F7E-A20A-034CFE195D6B}" srcOrd="5" destOrd="0" parTransId="{520530A6-23B9-4D0B-ACE4-B2AE51B246FB}" sibTransId="{674643C5-323D-449A-9351-2649DA82AC29}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1B26C29D-66B0-481B-B843-2F879299FA71}" type="presOf" srcId="{3E334B4E-E9B0-4F7E-A20A-034CFE195D6B}" destId="{1EBCA821-6B29-44F6-ACCF-0554F1E45FF1}" srcOrd="0" destOrd="0" presId="urn:microsoft.com/office/officeart/2005/8/layout/hChevron3"/>
    <dgm:cxn modelId="{054DF6AC-AB4E-412C-B8EE-B597243A51DB}" srcId="{D6ACDA33-E960-42DE-92E1-511D2428A217}" destId="{12D1DD2A-3631-4AD1-93BD-B90378C33EC5}" srcOrd="6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2EACCE3F-924D-4EEB-9BE6-08F6E37C0A14}" type="presParOf" srcId="{B636096E-5A0E-41BA-B58F-3BFE3933E13E}" destId="{1EBCA821-6B29-44F6-ACCF-0554F1E45FF1}" srcOrd="10" destOrd="0" presId="urn:microsoft.com/office/officeart/2005/8/layout/hChevron3"/>
    <dgm:cxn modelId="{F82FCFB7-2504-4DED-B15C-42E40CDC96A1}" type="presParOf" srcId="{B636096E-5A0E-41BA-B58F-3BFE3933E13E}" destId="{55BA8FD9-8975-4C9A-AC96-A302CB9AF5A4}" srcOrd="11" destOrd="0" presId="urn:microsoft.com/office/officeart/2005/8/layout/hChevron3"/>
    <dgm:cxn modelId="{9355FB0C-EBED-45F8-9DF6-B541DD1E683A}" type="presParOf" srcId="{B636096E-5A0E-41BA-B58F-3BFE3933E13E}" destId="{F79C5443-D8C0-416E-B057-B8BA63349AF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3E334B4E-E9B0-4F7E-A20A-034CFE195D6B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gm:t>
    </dgm:pt>
    <dgm:pt modelId="{520530A6-23B9-4D0B-ACE4-B2AE51B246FB}" type="parTrans" cxnId="{8FF4657A-38D7-44C7-B639-019D3AE29B41}">
      <dgm:prSet/>
      <dgm:spPr/>
      <dgm:t>
        <a:bodyPr/>
        <a:lstStyle/>
        <a:p>
          <a:endParaRPr lang="en-GB"/>
        </a:p>
      </dgm:t>
    </dgm:pt>
    <dgm:pt modelId="{674643C5-323D-449A-9351-2649DA82AC29}" type="sibTrans" cxnId="{8FF4657A-38D7-44C7-B639-019D3AE29B41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7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7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7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7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7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1EBCA821-6B29-44F6-ACCF-0554F1E45FF1}" type="pres">
      <dgm:prSet presAssocID="{3E334B4E-E9B0-4F7E-A20A-034CFE195D6B}" presName="parTxOnly" presStyleLbl="node1" presStyleIdx="5" presStyleCnt="7">
        <dgm:presLayoutVars>
          <dgm:bulletEnabled val="1"/>
        </dgm:presLayoutVars>
      </dgm:prSet>
      <dgm:spPr/>
    </dgm:pt>
    <dgm:pt modelId="{55BA8FD9-8975-4C9A-AC96-A302CB9AF5A4}" type="pres">
      <dgm:prSet presAssocID="{674643C5-323D-449A-9351-2649DA82AC29}" presName="parSpace" presStyleCnt="0"/>
      <dgm:spPr/>
    </dgm:pt>
    <dgm:pt modelId="{F79C5443-D8C0-416E-B057-B8BA63349AF1}" type="pres">
      <dgm:prSet presAssocID="{12D1DD2A-3631-4AD1-93BD-B90378C33EC5}" presName="parTxOnly" presStyleLbl="node1" presStyleIdx="6" presStyleCnt="7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8FF4657A-38D7-44C7-B639-019D3AE29B41}" srcId="{D6ACDA33-E960-42DE-92E1-511D2428A217}" destId="{3E334B4E-E9B0-4F7E-A20A-034CFE195D6B}" srcOrd="5" destOrd="0" parTransId="{520530A6-23B9-4D0B-ACE4-B2AE51B246FB}" sibTransId="{674643C5-323D-449A-9351-2649DA82AC29}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1B26C29D-66B0-481B-B843-2F879299FA71}" type="presOf" srcId="{3E334B4E-E9B0-4F7E-A20A-034CFE195D6B}" destId="{1EBCA821-6B29-44F6-ACCF-0554F1E45FF1}" srcOrd="0" destOrd="0" presId="urn:microsoft.com/office/officeart/2005/8/layout/hChevron3"/>
    <dgm:cxn modelId="{054DF6AC-AB4E-412C-B8EE-B597243A51DB}" srcId="{D6ACDA33-E960-42DE-92E1-511D2428A217}" destId="{12D1DD2A-3631-4AD1-93BD-B90378C33EC5}" srcOrd="6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2EACCE3F-924D-4EEB-9BE6-08F6E37C0A14}" type="presParOf" srcId="{B636096E-5A0E-41BA-B58F-3BFE3933E13E}" destId="{1EBCA821-6B29-44F6-ACCF-0554F1E45FF1}" srcOrd="10" destOrd="0" presId="urn:microsoft.com/office/officeart/2005/8/layout/hChevron3"/>
    <dgm:cxn modelId="{F82FCFB7-2504-4DED-B15C-42E40CDC96A1}" type="presParOf" srcId="{B636096E-5A0E-41BA-B58F-3BFE3933E13E}" destId="{55BA8FD9-8975-4C9A-AC96-A302CB9AF5A4}" srcOrd="11" destOrd="0" presId="urn:microsoft.com/office/officeart/2005/8/layout/hChevron3"/>
    <dgm:cxn modelId="{9355FB0C-EBED-45F8-9DF6-B541DD1E683A}" type="presParOf" srcId="{B636096E-5A0E-41BA-B58F-3BFE3933E13E}" destId="{F79C5443-D8C0-416E-B057-B8BA63349AF1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>
    <a:solidFill>
      <a:schemeClr val="tx1">
        <a:lumMod val="50000"/>
        <a:lumOff val="5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>
    <a:solidFill>
      <a:schemeClr val="tx1">
        <a:lumMod val="50000"/>
        <a:lumOff val="5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bg1"/>
              </a:solidFill>
              <a:latin typeface="+mj-lt"/>
              <a:ea typeface="Roboto Lt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>
    <a:solidFill>
      <a:schemeClr val="tx1">
        <a:lumMod val="65000"/>
        <a:lumOff val="3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>
        <a:solidFill>
          <a:schemeClr val="bg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endParaRPr lang="en-GB" sz="1100" dirty="0">
            <a:solidFill>
              <a:schemeClr val="bg1"/>
            </a:solidFill>
            <a:latin typeface="Roboto Lt" pitchFamily="2" charset="0"/>
            <a:ea typeface="Roboto Lt" pitchFamily="2" charset="0"/>
          </a:endParaRPr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>
    <a:solidFill>
      <a:schemeClr val="tx1">
        <a:lumMod val="65000"/>
        <a:lumOff val="3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200" b="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200" dirty="0">
              <a:solidFill>
                <a:schemeClr val="bg1"/>
              </a:solidFill>
              <a:latin typeface="+mj-lt"/>
              <a:ea typeface="Roboto Lt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/>
      <dgm:t>
        <a:bodyPr/>
        <a:lstStyle/>
        <a:p>
          <a:pPr algn="l"/>
          <a:r>
            <a:rPr lang="en-GB" sz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ACDA33-E960-42DE-92E1-511D2428A217}" type="doc">
      <dgm:prSet loTypeId="urn:microsoft.com/office/officeart/2005/8/layout/hChevron3" loCatId="process" qsTypeId="urn:microsoft.com/office/officeart/2005/8/quickstyle/simple2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A623A21B-04F9-4B08-B4B6-120BFBE54AB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b="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gm:t>
    </dgm:pt>
    <dgm:pt modelId="{3932EBA5-4E79-4349-A92F-CE5D662453F2}" type="parTrans" cxnId="{D04AFE8B-F33A-4600-A74D-52421A80B8FF}">
      <dgm:prSet/>
      <dgm:spPr/>
      <dgm:t>
        <a:bodyPr/>
        <a:lstStyle/>
        <a:p>
          <a:endParaRPr lang="en-GB"/>
        </a:p>
      </dgm:t>
    </dgm:pt>
    <dgm:pt modelId="{B6054748-8F03-40A6-A5EE-186CC736CC74}" type="sibTrans" cxnId="{D04AFE8B-F33A-4600-A74D-52421A80B8FF}">
      <dgm:prSet/>
      <dgm:spPr/>
      <dgm:t>
        <a:bodyPr/>
        <a:lstStyle/>
        <a:p>
          <a:endParaRPr lang="en-GB"/>
        </a:p>
      </dgm:t>
    </dgm:pt>
    <dgm:pt modelId="{849F03A2-5F28-4AF9-8318-C2523EC0A266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gm:t>
    </dgm:pt>
    <dgm:pt modelId="{33BD2609-AA3A-4276-B304-F537829F2E04}" type="parTrans" cxnId="{E63E8A0F-EF3C-4B1F-9229-A8688F303927}">
      <dgm:prSet/>
      <dgm:spPr/>
      <dgm:t>
        <a:bodyPr/>
        <a:lstStyle/>
        <a:p>
          <a:endParaRPr lang="en-GB"/>
        </a:p>
      </dgm:t>
    </dgm:pt>
    <dgm:pt modelId="{DA673EC9-AA49-4160-97C0-243AF816FB10}" type="sibTrans" cxnId="{E63E8A0F-EF3C-4B1F-9229-A8688F303927}">
      <dgm:prSet/>
      <dgm:spPr/>
      <dgm:t>
        <a:bodyPr/>
        <a:lstStyle/>
        <a:p>
          <a:endParaRPr lang="en-GB"/>
        </a:p>
      </dgm:t>
    </dgm:pt>
    <dgm:pt modelId="{6327F652-6817-48F9-997D-0FE992DFA44F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gm:t>
    </dgm:pt>
    <dgm:pt modelId="{E4290346-072A-4AAD-AAEB-859991448906}" type="parTrans" cxnId="{201E0867-414C-4128-BB85-EE6F275FE8B0}">
      <dgm:prSet/>
      <dgm:spPr/>
      <dgm:t>
        <a:bodyPr/>
        <a:lstStyle/>
        <a:p>
          <a:endParaRPr lang="en-GB"/>
        </a:p>
      </dgm:t>
    </dgm:pt>
    <dgm:pt modelId="{01D04554-6DFB-4DCE-AACF-E73064A3B3B6}" type="sibTrans" cxnId="{201E0867-414C-4128-BB85-EE6F275FE8B0}">
      <dgm:prSet/>
      <dgm:spPr/>
      <dgm:t>
        <a:bodyPr/>
        <a:lstStyle/>
        <a:p>
          <a:endParaRPr lang="en-GB"/>
        </a:p>
      </dgm:t>
    </dgm:pt>
    <dgm:pt modelId="{2B22FC94-02FA-405D-A8E4-EFCEDBD3161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gm:t>
    </dgm:pt>
    <dgm:pt modelId="{1BFBC9B6-F234-43C6-8856-DCD5DE3DD34B}" type="parTrans" cxnId="{F82D5D3B-4764-4B54-8E1A-64BB1CBD5EA9}">
      <dgm:prSet/>
      <dgm:spPr/>
      <dgm:t>
        <a:bodyPr/>
        <a:lstStyle/>
        <a:p>
          <a:endParaRPr lang="en-GB"/>
        </a:p>
      </dgm:t>
    </dgm:pt>
    <dgm:pt modelId="{D27326E9-0A0A-4E7D-994B-F45D469E1864}" type="sibTrans" cxnId="{F82D5D3B-4764-4B54-8E1A-64BB1CBD5EA9}">
      <dgm:prSet/>
      <dgm:spPr/>
      <dgm:t>
        <a:bodyPr/>
        <a:lstStyle/>
        <a:p>
          <a:endParaRPr lang="en-GB"/>
        </a:p>
      </dgm:t>
    </dgm:pt>
    <dgm:pt modelId="{12D1DD2A-3631-4AD1-93BD-B90378C33EC5}">
      <dgm:prSet custT="1"/>
      <dgm:spPr/>
      <dgm:t>
        <a:bodyPr/>
        <a:lstStyle/>
        <a:p>
          <a:pPr algn="l"/>
          <a:r>
            <a:rPr lang="en-GB" sz="11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gm:t>
    </dgm:pt>
    <dgm:pt modelId="{3180769C-5833-4B4F-A800-87DF571D071C}" type="parTrans" cxnId="{054DF6AC-AB4E-412C-B8EE-B597243A51DB}">
      <dgm:prSet/>
      <dgm:spPr/>
      <dgm:t>
        <a:bodyPr/>
        <a:lstStyle/>
        <a:p>
          <a:endParaRPr lang="en-GB"/>
        </a:p>
      </dgm:t>
    </dgm:pt>
    <dgm:pt modelId="{19B7423E-5B99-4241-9613-4BB1E9242A19}" type="sibTrans" cxnId="{054DF6AC-AB4E-412C-B8EE-B597243A51DB}">
      <dgm:prSet/>
      <dgm:spPr/>
      <dgm:t>
        <a:bodyPr/>
        <a:lstStyle/>
        <a:p>
          <a:endParaRPr lang="en-GB"/>
        </a:p>
      </dgm:t>
    </dgm:pt>
    <dgm:pt modelId="{D1F6C5B0-54D6-418A-9400-939C5AAC957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GB" sz="11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Design</a:t>
          </a:r>
        </a:p>
      </dgm:t>
    </dgm:pt>
    <dgm:pt modelId="{D5C4AF86-97E1-4680-AC71-E47ED7F3D159}" type="parTrans" cxnId="{7DC2567C-5956-4231-A676-8B2BCF3E6FF5}">
      <dgm:prSet/>
      <dgm:spPr/>
      <dgm:t>
        <a:bodyPr/>
        <a:lstStyle/>
        <a:p>
          <a:endParaRPr lang="en-GB"/>
        </a:p>
      </dgm:t>
    </dgm:pt>
    <dgm:pt modelId="{71997B47-FAC5-4168-8077-75E3A7D2D132}" type="sibTrans" cxnId="{7DC2567C-5956-4231-A676-8B2BCF3E6FF5}">
      <dgm:prSet/>
      <dgm:spPr/>
      <dgm:t>
        <a:bodyPr/>
        <a:lstStyle/>
        <a:p>
          <a:endParaRPr lang="en-GB"/>
        </a:p>
      </dgm:t>
    </dgm:pt>
    <dgm:pt modelId="{B636096E-5A0E-41BA-B58F-3BFE3933E13E}" type="pres">
      <dgm:prSet presAssocID="{D6ACDA33-E960-42DE-92E1-511D2428A217}" presName="Name0" presStyleCnt="0">
        <dgm:presLayoutVars>
          <dgm:dir/>
          <dgm:resizeHandles val="exact"/>
        </dgm:presLayoutVars>
      </dgm:prSet>
      <dgm:spPr/>
    </dgm:pt>
    <dgm:pt modelId="{8DB0A73A-67D7-493A-862B-D6E17F0FA2D2}" type="pres">
      <dgm:prSet presAssocID="{A623A21B-04F9-4B08-B4B6-120BFBE54AB1}" presName="parTxOnly" presStyleLbl="node1" presStyleIdx="0" presStyleCnt="6" custLinFactNeighborX="2822" custLinFactNeighborY="-3737">
        <dgm:presLayoutVars>
          <dgm:bulletEnabled val="1"/>
        </dgm:presLayoutVars>
      </dgm:prSet>
      <dgm:spPr/>
    </dgm:pt>
    <dgm:pt modelId="{58506BC0-F4B2-4FD5-AFD3-C203EEFD3514}" type="pres">
      <dgm:prSet presAssocID="{B6054748-8F03-40A6-A5EE-186CC736CC74}" presName="parSpace" presStyleCnt="0"/>
      <dgm:spPr/>
    </dgm:pt>
    <dgm:pt modelId="{FFCC7457-8282-4FF0-B5C2-19821766854D}" type="pres">
      <dgm:prSet presAssocID="{849F03A2-5F28-4AF9-8318-C2523EC0A266}" presName="parTxOnly" presStyleLbl="node1" presStyleIdx="1" presStyleCnt="6" custLinFactNeighborY="4270">
        <dgm:presLayoutVars>
          <dgm:bulletEnabled val="1"/>
        </dgm:presLayoutVars>
      </dgm:prSet>
      <dgm:spPr/>
    </dgm:pt>
    <dgm:pt modelId="{6A49C397-6024-474E-9C31-AC3413F1394B}" type="pres">
      <dgm:prSet presAssocID="{DA673EC9-AA49-4160-97C0-243AF816FB10}" presName="parSpace" presStyleCnt="0"/>
      <dgm:spPr/>
    </dgm:pt>
    <dgm:pt modelId="{5E58DAB0-4749-45AC-9186-0AD2C36B3840}" type="pres">
      <dgm:prSet presAssocID="{6327F652-6817-48F9-997D-0FE992DFA44F}" presName="parTxOnly" presStyleLbl="node1" presStyleIdx="2" presStyleCnt="6" custLinFactNeighborY="4270">
        <dgm:presLayoutVars>
          <dgm:bulletEnabled val="1"/>
        </dgm:presLayoutVars>
      </dgm:prSet>
      <dgm:spPr/>
    </dgm:pt>
    <dgm:pt modelId="{F933D65B-0670-4FFF-B9FF-4EB8E4C80396}" type="pres">
      <dgm:prSet presAssocID="{01D04554-6DFB-4DCE-AACF-E73064A3B3B6}" presName="parSpace" presStyleCnt="0"/>
      <dgm:spPr/>
    </dgm:pt>
    <dgm:pt modelId="{D338C499-A347-4A30-B9EF-E58365450D78}" type="pres">
      <dgm:prSet presAssocID="{2B22FC94-02FA-405D-A8E4-EFCEDBD3161F}" presName="parTxOnly" presStyleLbl="node1" presStyleIdx="3" presStyleCnt="6" custLinFactNeighborY="4270">
        <dgm:presLayoutVars>
          <dgm:bulletEnabled val="1"/>
        </dgm:presLayoutVars>
      </dgm:prSet>
      <dgm:spPr/>
    </dgm:pt>
    <dgm:pt modelId="{234A89D3-E971-498F-BB4C-35B300417A70}" type="pres">
      <dgm:prSet presAssocID="{D27326E9-0A0A-4E7D-994B-F45D469E1864}" presName="parSpace" presStyleCnt="0"/>
      <dgm:spPr/>
    </dgm:pt>
    <dgm:pt modelId="{3D7CC4C9-8A9E-4EAB-90A5-9C1B8FE6F7BC}" type="pres">
      <dgm:prSet presAssocID="{D1F6C5B0-54D6-418A-9400-939C5AAC957D}" presName="parTxOnly" presStyleLbl="node1" presStyleIdx="4" presStyleCnt="6">
        <dgm:presLayoutVars>
          <dgm:bulletEnabled val="1"/>
        </dgm:presLayoutVars>
      </dgm:prSet>
      <dgm:spPr/>
    </dgm:pt>
    <dgm:pt modelId="{4C163C86-5545-47C8-95FF-D4E1C427CFD9}" type="pres">
      <dgm:prSet presAssocID="{71997B47-FAC5-4168-8077-75E3A7D2D132}" presName="parSpace" presStyleCnt="0"/>
      <dgm:spPr/>
    </dgm:pt>
    <dgm:pt modelId="{F79C5443-D8C0-416E-B057-B8BA63349AF1}" type="pres">
      <dgm:prSet presAssocID="{12D1DD2A-3631-4AD1-93BD-B90378C33EC5}" presName="parTxOnly" presStyleLbl="node1" presStyleIdx="5" presStyleCnt="6" custLinFactNeighborY="4270">
        <dgm:presLayoutVars>
          <dgm:bulletEnabled val="1"/>
        </dgm:presLayoutVars>
      </dgm:prSet>
      <dgm:spPr/>
    </dgm:pt>
  </dgm:ptLst>
  <dgm:cxnLst>
    <dgm:cxn modelId="{E63E8A0F-EF3C-4B1F-9229-A8688F303927}" srcId="{D6ACDA33-E960-42DE-92E1-511D2428A217}" destId="{849F03A2-5F28-4AF9-8318-C2523EC0A266}" srcOrd="1" destOrd="0" parTransId="{33BD2609-AA3A-4276-B304-F537829F2E04}" sibTransId="{DA673EC9-AA49-4160-97C0-243AF816FB10}"/>
    <dgm:cxn modelId="{455B7D10-42C2-4C4C-9612-B92699159F42}" type="presOf" srcId="{A623A21B-04F9-4B08-B4B6-120BFBE54AB1}" destId="{8DB0A73A-67D7-493A-862B-D6E17F0FA2D2}" srcOrd="0" destOrd="0" presId="urn:microsoft.com/office/officeart/2005/8/layout/hChevron3"/>
    <dgm:cxn modelId="{28523A1A-F6B2-41CE-B52E-C99BB2780289}" type="presOf" srcId="{849F03A2-5F28-4AF9-8318-C2523EC0A266}" destId="{FFCC7457-8282-4FF0-B5C2-19821766854D}" srcOrd="0" destOrd="0" presId="urn:microsoft.com/office/officeart/2005/8/layout/hChevron3"/>
    <dgm:cxn modelId="{F82D5D3B-4764-4B54-8E1A-64BB1CBD5EA9}" srcId="{D6ACDA33-E960-42DE-92E1-511D2428A217}" destId="{2B22FC94-02FA-405D-A8E4-EFCEDBD3161F}" srcOrd="3" destOrd="0" parTransId="{1BFBC9B6-F234-43C6-8856-DCD5DE3DD34B}" sibTransId="{D27326E9-0A0A-4E7D-994B-F45D469E1864}"/>
    <dgm:cxn modelId="{201E0867-414C-4128-BB85-EE6F275FE8B0}" srcId="{D6ACDA33-E960-42DE-92E1-511D2428A217}" destId="{6327F652-6817-48F9-997D-0FE992DFA44F}" srcOrd="2" destOrd="0" parTransId="{E4290346-072A-4AAD-AAEB-859991448906}" sibTransId="{01D04554-6DFB-4DCE-AACF-E73064A3B3B6}"/>
    <dgm:cxn modelId="{F03BDC68-105F-4D3A-B6DF-14F3A91FABFC}" type="presOf" srcId="{12D1DD2A-3631-4AD1-93BD-B90378C33EC5}" destId="{F79C5443-D8C0-416E-B057-B8BA63349AF1}" srcOrd="0" destOrd="0" presId="urn:microsoft.com/office/officeart/2005/8/layout/hChevron3"/>
    <dgm:cxn modelId="{24277351-2B15-4510-810A-2ABDD628DACF}" type="presOf" srcId="{D6ACDA33-E960-42DE-92E1-511D2428A217}" destId="{B636096E-5A0E-41BA-B58F-3BFE3933E13E}" srcOrd="0" destOrd="0" presId="urn:microsoft.com/office/officeart/2005/8/layout/hChevron3"/>
    <dgm:cxn modelId="{7DC2567C-5956-4231-A676-8B2BCF3E6FF5}" srcId="{D6ACDA33-E960-42DE-92E1-511D2428A217}" destId="{D1F6C5B0-54D6-418A-9400-939C5AAC957D}" srcOrd="4" destOrd="0" parTransId="{D5C4AF86-97E1-4680-AC71-E47ED7F3D159}" sibTransId="{71997B47-FAC5-4168-8077-75E3A7D2D132}"/>
    <dgm:cxn modelId="{D04AFE8B-F33A-4600-A74D-52421A80B8FF}" srcId="{D6ACDA33-E960-42DE-92E1-511D2428A217}" destId="{A623A21B-04F9-4B08-B4B6-120BFBE54AB1}" srcOrd="0" destOrd="0" parTransId="{3932EBA5-4E79-4349-A92F-CE5D662453F2}" sibTransId="{B6054748-8F03-40A6-A5EE-186CC736CC74}"/>
    <dgm:cxn modelId="{8AB2238F-604C-4F13-A31C-765F043E8624}" type="presOf" srcId="{2B22FC94-02FA-405D-A8E4-EFCEDBD3161F}" destId="{D338C499-A347-4A30-B9EF-E58365450D78}" srcOrd="0" destOrd="0" presId="urn:microsoft.com/office/officeart/2005/8/layout/hChevron3"/>
    <dgm:cxn modelId="{054DF6AC-AB4E-412C-B8EE-B597243A51DB}" srcId="{D6ACDA33-E960-42DE-92E1-511D2428A217}" destId="{12D1DD2A-3631-4AD1-93BD-B90378C33EC5}" srcOrd="5" destOrd="0" parTransId="{3180769C-5833-4B4F-A800-87DF571D071C}" sibTransId="{19B7423E-5B99-4241-9613-4BB1E9242A19}"/>
    <dgm:cxn modelId="{57ABB6E4-E30F-4323-BD68-7773AAE7211F}" type="presOf" srcId="{6327F652-6817-48F9-997D-0FE992DFA44F}" destId="{5E58DAB0-4749-45AC-9186-0AD2C36B3840}" srcOrd="0" destOrd="0" presId="urn:microsoft.com/office/officeart/2005/8/layout/hChevron3"/>
    <dgm:cxn modelId="{62ADC9F9-B0B3-4A97-A9DB-E95D7A09430C}" type="presOf" srcId="{D1F6C5B0-54D6-418A-9400-939C5AAC957D}" destId="{3D7CC4C9-8A9E-4EAB-90A5-9C1B8FE6F7BC}" srcOrd="0" destOrd="0" presId="urn:microsoft.com/office/officeart/2005/8/layout/hChevron3"/>
    <dgm:cxn modelId="{3DAAF927-4CA1-426D-A075-E8ADE7F9D7AC}" type="presParOf" srcId="{B636096E-5A0E-41BA-B58F-3BFE3933E13E}" destId="{8DB0A73A-67D7-493A-862B-D6E17F0FA2D2}" srcOrd="0" destOrd="0" presId="urn:microsoft.com/office/officeart/2005/8/layout/hChevron3"/>
    <dgm:cxn modelId="{A6AFC8A7-ABDA-4A6B-8CD5-9D08E4198DA2}" type="presParOf" srcId="{B636096E-5A0E-41BA-B58F-3BFE3933E13E}" destId="{58506BC0-F4B2-4FD5-AFD3-C203EEFD3514}" srcOrd="1" destOrd="0" presId="urn:microsoft.com/office/officeart/2005/8/layout/hChevron3"/>
    <dgm:cxn modelId="{2616E602-87E6-4C72-B50F-CC32882EAFE2}" type="presParOf" srcId="{B636096E-5A0E-41BA-B58F-3BFE3933E13E}" destId="{FFCC7457-8282-4FF0-B5C2-19821766854D}" srcOrd="2" destOrd="0" presId="urn:microsoft.com/office/officeart/2005/8/layout/hChevron3"/>
    <dgm:cxn modelId="{DF47B04B-CCCA-426C-AE05-EE140A961793}" type="presParOf" srcId="{B636096E-5A0E-41BA-B58F-3BFE3933E13E}" destId="{6A49C397-6024-474E-9C31-AC3413F1394B}" srcOrd="3" destOrd="0" presId="urn:microsoft.com/office/officeart/2005/8/layout/hChevron3"/>
    <dgm:cxn modelId="{787559FE-DF29-444D-A19A-902D7094C350}" type="presParOf" srcId="{B636096E-5A0E-41BA-B58F-3BFE3933E13E}" destId="{5E58DAB0-4749-45AC-9186-0AD2C36B3840}" srcOrd="4" destOrd="0" presId="urn:microsoft.com/office/officeart/2005/8/layout/hChevron3"/>
    <dgm:cxn modelId="{3A1AF2CD-919C-4E30-90C5-3900B3434D2D}" type="presParOf" srcId="{B636096E-5A0E-41BA-B58F-3BFE3933E13E}" destId="{F933D65B-0670-4FFF-B9FF-4EB8E4C80396}" srcOrd="5" destOrd="0" presId="urn:microsoft.com/office/officeart/2005/8/layout/hChevron3"/>
    <dgm:cxn modelId="{577772B2-BAAD-4D16-9311-BB321A3D4811}" type="presParOf" srcId="{B636096E-5A0E-41BA-B58F-3BFE3933E13E}" destId="{D338C499-A347-4A30-B9EF-E58365450D78}" srcOrd="6" destOrd="0" presId="urn:microsoft.com/office/officeart/2005/8/layout/hChevron3"/>
    <dgm:cxn modelId="{F736DAB0-0E17-4B40-9E04-940B6918046B}" type="presParOf" srcId="{B636096E-5A0E-41BA-B58F-3BFE3933E13E}" destId="{234A89D3-E971-498F-BB4C-35B300417A70}" srcOrd="7" destOrd="0" presId="urn:microsoft.com/office/officeart/2005/8/layout/hChevron3"/>
    <dgm:cxn modelId="{F9979C11-9ED7-4C0C-9302-4172CF3D7679}" type="presParOf" srcId="{B636096E-5A0E-41BA-B58F-3BFE3933E13E}" destId="{3D7CC4C9-8A9E-4EAB-90A5-9C1B8FE6F7BC}" srcOrd="8" destOrd="0" presId="urn:microsoft.com/office/officeart/2005/8/layout/hChevron3"/>
    <dgm:cxn modelId="{EE2ED4A0-84A1-4CD6-8E77-120A193C9594}" type="presParOf" srcId="{B636096E-5A0E-41BA-B58F-3BFE3933E13E}" destId="{4C163C86-5545-47C8-95FF-D4E1C427CFD9}" srcOrd="9" destOrd="0" presId="urn:microsoft.com/office/officeart/2005/8/layout/hChevron3"/>
    <dgm:cxn modelId="{9355FB0C-EBED-45F8-9DF6-B541DD1E683A}" type="presParOf" srcId="{B636096E-5A0E-41BA-B58F-3BFE3933E13E}" destId="{F79C5443-D8C0-416E-B057-B8BA63349AF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solidFill>
                <a:schemeClr val="bg1"/>
              </a:solidFill>
              <a:latin typeface="+mj-lt"/>
              <a:ea typeface="Roboto Lt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38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3663" y="0"/>
          <a:ext cx="2104035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3663" y="0"/>
        <a:ext cx="2048274" cy="223044"/>
      </dsp:txXfrm>
    </dsp:sp>
    <dsp:sp modelId="{FFCC7457-8282-4FF0-B5C2-19821766854D}">
      <dsp:nvSpPr>
        <dsp:cNvPr id="0" name=""/>
        <dsp:cNvSpPr/>
      </dsp:nvSpPr>
      <dsp:spPr>
        <a:xfrm>
          <a:off x="1685016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1796538" y="0"/>
        <a:ext cx="1880991" cy="223044"/>
      </dsp:txXfrm>
    </dsp:sp>
    <dsp:sp modelId="{5E58DAB0-4749-45AC-9186-0AD2C36B3840}">
      <dsp:nvSpPr>
        <dsp:cNvPr id="0" name=""/>
        <dsp:cNvSpPr/>
      </dsp:nvSpPr>
      <dsp:spPr>
        <a:xfrm>
          <a:off x="3368244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3479766" y="0"/>
        <a:ext cx="1880991" cy="223044"/>
      </dsp:txXfrm>
    </dsp:sp>
    <dsp:sp modelId="{D338C499-A347-4A30-B9EF-E58365450D78}">
      <dsp:nvSpPr>
        <dsp:cNvPr id="0" name=""/>
        <dsp:cNvSpPr/>
      </dsp:nvSpPr>
      <dsp:spPr>
        <a:xfrm>
          <a:off x="5051472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162994" y="0"/>
        <a:ext cx="1880991" cy="223044"/>
      </dsp:txXfrm>
    </dsp:sp>
    <dsp:sp modelId="{3D7CC4C9-8A9E-4EAB-90A5-9C1B8FE6F7BC}">
      <dsp:nvSpPr>
        <dsp:cNvPr id="0" name=""/>
        <dsp:cNvSpPr/>
      </dsp:nvSpPr>
      <dsp:spPr>
        <a:xfrm>
          <a:off x="6734701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6846223" y="0"/>
        <a:ext cx="1880991" cy="223044"/>
      </dsp:txXfrm>
    </dsp:sp>
    <dsp:sp modelId="{1EBCA821-6B29-44F6-ACCF-0554F1E45FF1}">
      <dsp:nvSpPr>
        <dsp:cNvPr id="0" name=""/>
        <dsp:cNvSpPr/>
      </dsp:nvSpPr>
      <dsp:spPr>
        <a:xfrm>
          <a:off x="8417929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sp:txBody>
      <dsp:txXfrm>
        <a:off x="8529451" y="0"/>
        <a:ext cx="1880991" cy="223044"/>
      </dsp:txXfrm>
    </dsp:sp>
    <dsp:sp modelId="{F79C5443-D8C0-416E-B057-B8BA63349AF1}">
      <dsp:nvSpPr>
        <dsp:cNvPr id="0" name=""/>
        <dsp:cNvSpPr/>
      </dsp:nvSpPr>
      <dsp:spPr>
        <a:xfrm>
          <a:off x="10101157" y="0"/>
          <a:ext cx="2104035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sp:txBody>
      <dsp:txXfrm>
        <a:off x="10212679" y="0"/>
        <a:ext cx="1880991" cy="2230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3663" y="0"/>
          <a:ext cx="2104035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3663" y="0"/>
        <a:ext cx="2048274" cy="223044"/>
      </dsp:txXfrm>
    </dsp:sp>
    <dsp:sp modelId="{FFCC7457-8282-4FF0-B5C2-19821766854D}">
      <dsp:nvSpPr>
        <dsp:cNvPr id="0" name=""/>
        <dsp:cNvSpPr/>
      </dsp:nvSpPr>
      <dsp:spPr>
        <a:xfrm>
          <a:off x="1685016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1796538" y="0"/>
        <a:ext cx="1880991" cy="223044"/>
      </dsp:txXfrm>
    </dsp:sp>
    <dsp:sp modelId="{5E58DAB0-4749-45AC-9186-0AD2C36B3840}">
      <dsp:nvSpPr>
        <dsp:cNvPr id="0" name=""/>
        <dsp:cNvSpPr/>
      </dsp:nvSpPr>
      <dsp:spPr>
        <a:xfrm>
          <a:off x="3368244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3479766" y="0"/>
        <a:ext cx="1880991" cy="223044"/>
      </dsp:txXfrm>
    </dsp:sp>
    <dsp:sp modelId="{D338C499-A347-4A30-B9EF-E58365450D78}">
      <dsp:nvSpPr>
        <dsp:cNvPr id="0" name=""/>
        <dsp:cNvSpPr/>
      </dsp:nvSpPr>
      <dsp:spPr>
        <a:xfrm>
          <a:off x="5051472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162994" y="0"/>
        <a:ext cx="1880991" cy="223044"/>
      </dsp:txXfrm>
    </dsp:sp>
    <dsp:sp modelId="{3D7CC4C9-8A9E-4EAB-90A5-9C1B8FE6F7BC}">
      <dsp:nvSpPr>
        <dsp:cNvPr id="0" name=""/>
        <dsp:cNvSpPr/>
      </dsp:nvSpPr>
      <dsp:spPr>
        <a:xfrm>
          <a:off x="6734701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6846223" y="0"/>
        <a:ext cx="1880991" cy="223044"/>
      </dsp:txXfrm>
    </dsp:sp>
    <dsp:sp modelId="{1EBCA821-6B29-44F6-ACCF-0554F1E45FF1}">
      <dsp:nvSpPr>
        <dsp:cNvPr id="0" name=""/>
        <dsp:cNvSpPr/>
      </dsp:nvSpPr>
      <dsp:spPr>
        <a:xfrm>
          <a:off x="8417929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sp:txBody>
      <dsp:txXfrm>
        <a:off x="8529451" y="0"/>
        <a:ext cx="1880991" cy="223044"/>
      </dsp:txXfrm>
    </dsp:sp>
    <dsp:sp modelId="{F79C5443-D8C0-416E-B057-B8BA63349AF1}">
      <dsp:nvSpPr>
        <dsp:cNvPr id="0" name=""/>
        <dsp:cNvSpPr/>
      </dsp:nvSpPr>
      <dsp:spPr>
        <a:xfrm>
          <a:off x="10101157" y="0"/>
          <a:ext cx="2104035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sp:txBody>
      <dsp:txXfrm>
        <a:off x="10212679" y="0"/>
        <a:ext cx="1880991" cy="2230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3663" y="0"/>
          <a:ext cx="2104035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3663" y="0"/>
        <a:ext cx="2048274" cy="223044"/>
      </dsp:txXfrm>
    </dsp:sp>
    <dsp:sp modelId="{FFCC7457-8282-4FF0-B5C2-19821766854D}">
      <dsp:nvSpPr>
        <dsp:cNvPr id="0" name=""/>
        <dsp:cNvSpPr/>
      </dsp:nvSpPr>
      <dsp:spPr>
        <a:xfrm>
          <a:off x="1685016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1796538" y="0"/>
        <a:ext cx="1880991" cy="223044"/>
      </dsp:txXfrm>
    </dsp:sp>
    <dsp:sp modelId="{5E58DAB0-4749-45AC-9186-0AD2C36B3840}">
      <dsp:nvSpPr>
        <dsp:cNvPr id="0" name=""/>
        <dsp:cNvSpPr/>
      </dsp:nvSpPr>
      <dsp:spPr>
        <a:xfrm>
          <a:off x="3368244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3479766" y="0"/>
        <a:ext cx="1880991" cy="223044"/>
      </dsp:txXfrm>
    </dsp:sp>
    <dsp:sp modelId="{D338C499-A347-4A30-B9EF-E58365450D78}">
      <dsp:nvSpPr>
        <dsp:cNvPr id="0" name=""/>
        <dsp:cNvSpPr/>
      </dsp:nvSpPr>
      <dsp:spPr>
        <a:xfrm>
          <a:off x="5051472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162994" y="0"/>
        <a:ext cx="1880991" cy="223044"/>
      </dsp:txXfrm>
    </dsp:sp>
    <dsp:sp modelId="{3D7CC4C9-8A9E-4EAB-90A5-9C1B8FE6F7BC}">
      <dsp:nvSpPr>
        <dsp:cNvPr id="0" name=""/>
        <dsp:cNvSpPr/>
      </dsp:nvSpPr>
      <dsp:spPr>
        <a:xfrm>
          <a:off x="6734701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6846223" y="0"/>
        <a:ext cx="1880991" cy="223044"/>
      </dsp:txXfrm>
    </dsp:sp>
    <dsp:sp modelId="{1EBCA821-6B29-44F6-ACCF-0554F1E45FF1}">
      <dsp:nvSpPr>
        <dsp:cNvPr id="0" name=""/>
        <dsp:cNvSpPr/>
      </dsp:nvSpPr>
      <dsp:spPr>
        <a:xfrm>
          <a:off x="8417929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sp:txBody>
      <dsp:txXfrm>
        <a:off x="8529451" y="0"/>
        <a:ext cx="1880991" cy="223044"/>
      </dsp:txXfrm>
    </dsp:sp>
    <dsp:sp modelId="{F79C5443-D8C0-416E-B057-B8BA63349AF1}">
      <dsp:nvSpPr>
        <dsp:cNvPr id="0" name=""/>
        <dsp:cNvSpPr/>
      </dsp:nvSpPr>
      <dsp:spPr>
        <a:xfrm>
          <a:off x="10101157" y="0"/>
          <a:ext cx="2104035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sp:txBody>
      <dsp:txXfrm>
        <a:off x="10212679" y="0"/>
        <a:ext cx="1880991" cy="2230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3663" y="0"/>
          <a:ext cx="2104035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3663" y="0"/>
        <a:ext cx="2048274" cy="223044"/>
      </dsp:txXfrm>
    </dsp:sp>
    <dsp:sp modelId="{FFCC7457-8282-4FF0-B5C2-19821766854D}">
      <dsp:nvSpPr>
        <dsp:cNvPr id="0" name=""/>
        <dsp:cNvSpPr/>
      </dsp:nvSpPr>
      <dsp:spPr>
        <a:xfrm>
          <a:off x="1685016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1796538" y="0"/>
        <a:ext cx="1880991" cy="223044"/>
      </dsp:txXfrm>
    </dsp:sp>
    <dsp:sp modelId="{5E58DAB0-4749-45AC-9186-0AD2C36B3840}">
      <dsp:nvSpPr>
        <dsp:cNvPr id="0" name=""/>
        <dsp:cNvSpPr/>
      </dsp:nvSpPr>
      <dsp:spPr>
        <a:xfrm>
          <a:off x="3368244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3479766" y="0"/>
        <a:ext cx="1880991" cy="223044"/>
      </dsp:txXfrm>
    </dsp:sp>
    <dsp:sp modelId="{D338C499-A347-4A30-B9EF-E58365450D78}">
      <dsp:nvSpPr>
        <dsp:cNvPr id="0" name=""/>
        <dsp:cNvSpPr/>
      </dsp:nvSpPr>
      <dsp:spPr>
        <a:xfrm>
          <a:off x="5051472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162994" y="0"/>
        <a:ext cx="1880991" cy="223044"/>
      </dsp:txXfrm>
    </dsp:sp>
    <dsp:sp modelId="{3D7CC4C9-8A9E-4EAB-90A5-9C1B8FE6F7BC}">
      <dsp:nvSpPr>
        <dsp:cNvPr id="0" name=""/>
        <dsp:cNvSpPr/>
      </dsp:nvSpPr>
      <dsp:spPr>
        <a:xfrm>
          <a:off x="6734701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6846223" y="0"/>
        <a:ext cx="1880991" cy="223044"/>
      </dsp:txXfrm>
    </dsp:sp>
    <dsp:sp modelId="{1EBCA821-6B29-44F6-ACCF-0554F1E45FF1}">
      <dsp:nvSpPr>
        <dsp:cNvPr id="0" name=""/>
        <dsp:cNvSpPr/>
      </dsp:nvSpPr>
      <dsp:spPr>
        <a:xfrm>
          <a:off x="8417929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sp:txBody>
      <dsp:txXfrm>
        <a:off x="8529451" y="0"/>
        <a:ext cx="1880991" cy="223044"/>
      </dsp:txXfrm>
    </dsp:sp>
    <dsp:sp modelId="{F79C5443-D8C0-416E-B057-B8BA63349AF1}">
      <dsp:nvSpPr>
        <dsp:cNvPr id="0" name=""/>
        <dsp:cNvSpPr/>
      </dsp:nvSpPr>
      <dsp:spPr>
        <a:xfrm>
          <a:off x="10101157" y="0"/>
          <a:ext cx="2104035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Results</a:t>
          </a:r>
        </a:p>
      </dsp:txBody>
      <dsp:txXfrm>
        <a:off x="10212679" y="0"/>
        <a:ext cx="1880991" cy="2230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3663" y="0"/>
          <a:ext cx="2104035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3663" y="0"/>
        <a:ext cx="2048274" cy="223044"/>
      </dsp:txXfrm>
    </dsp:sp>
    <dsp:sp modelId="{FFCC7457-8282-4FF0-B5C2-19821766854D}">
      <dsp:nvSpPr>
        <dsp:cNvPr id="0" name=""/>
        <dsp:cNvSpPr/>
      </dsp:nvSpPr>
      <dsp:spPr>
        <a:xfrm>
          <a:off x="1685016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1796538" y="0"/>
        <a:ext cx="1880991" cy="223044"/>
      </dsp:txXfrm>
    </dsp:sp>
    <dsp:sp modelId="{5E58DAB0-4749-45AC-9186-0AD2C36B3840}">
      <dsp:nvSpPr>
        <dsp:cNvPr id="0" name=""/>
        <dsp:cNvSpPr/>
      </dsp:nvSpPr>
      <dsp:spPr>
        <a:xfrm>
          <a:off x="3368244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3479766" y="0"/>
        <a:ext cx="1880991" cy="223044"/>
      </dsp:txXfrm>
    </dsp:sp>
    <dsp:sp modelId="{D338C499-A347-4A30-B9EF-E58365450D78}">
      <dsp:nvSpPr>
        <dsp:cNvPr id="0" name=""/>
        <dsp:cNvSpPr/>
      </dsp:nvSpPr>
      <dsp:spPr>
        <a:xfrm>
          <a:off x="5051472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162994" y="0"/>
        <a:ext cx="1880991" cy="223044"/>
      </dsp:txXfrm>
    </dsp:sp>
    <dsp:sp modelId="{3D7CC4C9-8A9E-4EAB-90A5-9C1B8FE6F7BC}">
      <dsp:nvSpPr>
        <dsp:cNvPr id="0" name=""/>
        <dsp:cNvSpPr/>
      </dsp:nvSpPr>
      <dsp:spPr>
        <a:xfrm>
          <a:off x="6734701" y="0"/>
          <a:ext cx="2104035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Design</a:t>
          </a:r>
        </a:p>
      </dsp:txBody>
      <dsp:txXfrm>
        <a:off x="6846223" y="0"/>
        <a:ext cx="1880991" cy="223044"/>
      </dsp:txXfrm>
    </dsp:sp>
    <dsp:sp modelId="{1EBCA821-6B29-44F6-ACCF-0554F1E45FF1}">
      <dsp:nvSpPr>
        <dsp:cNvPr id="0" name=""/>
        <dsp:cNvSpPr/>
      </dsp:nvSpPr>
      <dsp:spPr>
        <a:xfrm>
          <a:off x="8417929" y="0"/>
          <a:ext cx="2104035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Training</a:t>
          </a:r>
        </a:p>
      </dsp:txBody>
      <dsp:txXfrm>
        <a:off x="8529451" y="0"/>
        <a:ext cx="1880991" cy="223044"/>
      </dsp:txXfrm>
    </dsp:sp>
    <dsp:sp modelId="{F79C5443-D8C0-416E-B057-B8BA63349AF1}">
      <dsp:nvSpPr>
        <dsp:cNvPr id="0" name=""/>
        <dsp:cNvSpPr/>
      </dsp:nvSpPr>
      <dsp:spPr>
        <a:xfrm>
          <a:off x="10101157" y="0"/>
          <a:ext cx="2104035" cy="223044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sp:txBody>
      <dsp:txXfrm>
        <a:off x="10212679" y="0"/>
        <a:ext cx="1880991" cy="223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  <a:latin typeface="+mj-lt"/>
              <a:ea typeface="Roboto Lt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38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  <a:latin typeface="+mj-lt"/>
              <a:ea typeface="Roboto Lt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3818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bg1"/>
            </a:solidFill>
            <a:latin typeface="Roboto Lt" pitchFamily="2" charset="0"/>
            <a:ea typeface="Roboto Lt" pitchFamily="2" charset="0"/>
          </a:endParaRP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1455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chemeClr val="tx1"/>
            </a:solidFill>
            <a:latin typeface="Roboto Th" pitchFamily="2" charset="0"/>
            <a:ea typeface="Roboto Th" pitchFamily="2" charset="0"/>
          </a:endParaRPr>
        </a:p>
      </dsp:txBody>
      <dsp:txXfrm>
        <a:off x="9876212" y="0"/>
        <a:ext cx="2217756" cy="2230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solidFill>
                <a:schemeClr val="tx1"/>
              </a:solidFill>
              <a:latin typeface="+mj-lt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  <a:latin typeface="+mj-lt"/>
              <a:ea typeface="Roboto Lt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1"/>
              </a:solidFill>
              <a:latin typeface="+mj-lt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0A73A-67D7-493A-862B-D6E17F0FA2D2}">
      <dsp:nvSpPr>
        <dsp:cNvPr id="0" name=""/>
        <dsp:cNvSpPr/>
      </dsp:nvSpPr>
      <dsp:spPr>
        <a:xfrm>
          <a:off x="15265" y="0"/>
          <a:ext cx="2440800" cy="223044"/>
        </a:xfrm>
        <a:prstGeom prst="homePlate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Pupil-tracking</a:t>
          </a:r>
        </a:p>
      </dsp:txBody>
      <dsp:txXfrm>
        <a:off x="15265" y="0"/>
        <a:ext cx="2385039" cy="223044"/>
      </dsp:txXfrm>
    </dsp:sp>
    <dsp:sp modelId="{FFCC7457-8282-4FF0-B5C2-19821766854D}">
      <dsp:nvSpPr>
        <dsp:cNvPr id="0" name=""/>
        <dsp:cNvSpPr/>
      </dsp:nvSpPr>
      <dsp:spPr>
        <a:xfrm>
          <a:off x="195413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Dynamic Vision Sensor</a:t>
          </a:r>
        </a:p>
      </dsp:txBody>
      <dsp:txXfrm>
        <a:off x="2065652" y="0"/>
        <a:ext cx="2217756" cy="223044"/>
      </dsp:txXfrm>
    </dsp:sp>
    <dsp:sp modelId="{5E58DAB0-4749-45AC-9186-0AD2C36B3840}">
      <dsp:nvSpPr>
        <dsp:cNvPr id="0" name=""/>
        <dsp:cNvSpPr/>
      </dsp:nvSpPr>
      <dsp:spPr>
        <a:xfrm>
          <a:off x="390677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76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Event-based processing</a:t>
          </a:r>
        </a:p>
      </dsp:txBody>
      <dsp:txXfrm>
        <a:off x="4018292" y="0"/>
        <a:ext cx="2217756" cy="223044"/>
      </dsp:txXfrm>
    </dsp:sp>
    <dsp:sp modelId="{D338C499-A347-4A30-B9EF-E58365450D78}">
      <dsp:nvSpPr>
        <dsp:cNvPr id="0" name=""/>
        <dsp:cNvSpPr/>
      </dsp:nvSpPr>
      <dsp:spPr>
        <a:xfrm>
          <a:off x="5859410" y="0"/>
          <a:ext cx="2440800" cy="223044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Spiking Neural Networks</a:t>
          </a:r>
        </a:p>
      </dsp:txBody>
      <dsp:txXfrm>
        <a:off x="5970932" y="0"/>
        <a:ext cx="2217756" cy="223044"/>
      </dsp:txXfrm>
    </dsp:sp>
    <dsp:sp modelId="{3D7CC4C9-8A9E-4EAB-90A5-9C1B8FE6F7BC}">
      <dsp:nvSpPr>
        <dsp:cNvPr id="0" name=""/>
        <dsp:cNvSpPr/>
      </dsp:nvSpPr>
      <dsp:spPr>
        <a:xfrm>
          <a:off x="7812050" y="0"/>
          <a:ext cx="2440800" cy="223044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  <a:latin typeface="Roboto Lt" pitchFamily="2" charset="0"/>
              <a:ea typeface="Roboto Lt" pitchFamily="2" charset="0"/>
            </a:rPr>
            <a:t>Design</a:t>
          </a:r>
        </a:p>
      </dsp:txBody>
      <dsp:txXfrm>
        <a:off x="7923572" y="0"/>
        <a:ext cx="2217756" cy="223044"/>
      </dsp:txXfrm>
    </dsp:sp>
    <dsp:sp modelId="{F79C5443-D8C0-416E-B057-B8BA63349AF1}">
      <dsp:nvSpPr>
        <dsp:cNvPr id="0" name=""/>
        <dsp:cNvSpPr/>
      </dsp:nvSpPr>
      <dsp:spPr>
        <a:xfrm>
          <a:off x="9764690" y="0"/>
          <a:ext cx="2440800" cy="223044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Roboto Th" pitchFamily="2" charset="0"/>
              <a:ea typeface="Roboto Th" pitchFamily="2" charset="0"/>
            </a:rPr>
            <a:t>Results</a:t>
          </a:r>
        </a:p>
      </dsp:txBody>
      <dsp:txXfrm>
        <a:off x="9876212" y="0"/>
        <a:ext cx="2217756" cy="223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11436-05BF-4677-9854-AFE59FA99C75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D4B5D-2CDF-4A97-B3BA-20F7DC5BF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68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pupil tracking?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 DVS?</a:t>
            </a:r>
          </a:p>
          <a:p>
            <a:pPr marL="228600" indent="-228600">
              <a:buAutoNum type="arabicPeriod"/>
            </a:pPr>
            <a:r>
              <a:rPr lang="en-GB" dirty="0"/>
              <a:t>New form of vision, very diff to traditional frame-based cameras (take successive snapshots)</a:t>
            </a:r>
          </a:p>
          <a:p>
            <a:pPr marL="228600" indent="-228600">
              <a:buAutoNum type="arabicPeriod"/>
            </a:pPr>
            <a:r>
              <a:rPr lang="en-GB" dirty="0"/>
              <a:t>Pixels code relative rather than absolute brightness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SHOW CAMERA NOW</a:t>
            </a:r>
          </a:p>
          <a:p>
            <a:pPr marL="685800" lvl="1" indent="-228600">
              <a:buAutoNum type="arabicPeriod"/>
            </a:pPr>
            <a:r>
              <a:rPr lang="en-GB" dirty="0"/>
              <a:t>Show no movement = no output</a:t>
            </a:r>
          </a:p>
          <a:p>
            <a:pPr marL="685800" lvl="1" indent="-228600">
              <a:buAutoNum type="arabicPeriod"/>
            </a:pPr>
            <a:r>
              <a:rPr lang="en-GB" dirty="0"/>
              <a:t>Movement = only edges (regions of change!)</a:t>
            </a:r>
          </a:p>
          <a:p>
            <a:pPr marL="685800" lvl="1" indent="-228600">
              <a:buAutoNum type="arabicPeriod"/>
            </a:pPr>
            <a:r>
              <a:rPr lang="en-GB" dirty="0"/>
              <a:t>Lights on/off -&gt; no effect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Refer to figure -&gt; ~brightness vs time for single pixel: if ~brightness </a:t>
            </a:r>
            <a:r>
              <a:rPr lang="en-GB" dirty="0" err="1"/>
              <a:t>inc</a:t>
            </a:r>
            <a:r>
              <a:rPr lang="en-GB" dirty="0"/>
              <a:t> then ON, else OFF</a:t>
            </a:r>
          </a:p>
          <a:p>
            <a:pPr marL="228600" indent="-228600">
              <a:buAutoNum type="arabicPeriod"/>
            </a:pPr>
            <a:r>
              <a:rPr lang="en-GB" dirty="0"/>
              <a:t>INSTANTANEOUS (asynchronous) response -&gt; doesn’t wait for ‘clock cycle’</a:t>
            </a:r>
          </a:p>
          <a:p>
            <a:pPr marL="228600" indent="-228600">
              <a:buAutoNum type="arabicPeriod"/>
            </a:pPr>
            <a:r>
              <a:rPr lang="en-GB" dirty="0"/>
              <a:t>Really similar to retina -&gt; continuous stream of spikes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8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the advantages?</a:t>
            </a:r>
          </a:p>
          <a:p>
            <a:pPr marL="228600" indent="-228600">
              <a:buAutoNum type="arabicPeriod"/>
            </a:pPr>
            <a:r>
              <a:rPr lang="en-GB" dirty="0"/>
              <a:t>Not waiting for a frame (which may be out-of-date anyway by time u receive)</a:t>
            </a:r>
          </a:p>
          <a:p>
            <a:pPr marL="228600" indent="-228600">
              <a:buAutoNum type="arabicPeriod"/>
            </a:pPr>
            <a:r>
              <a:rPr lang="en-GB" dirty="0"/>
              <a:t>If something moving fast</a:t>
            </a:r>
          </a:p>
          <a:p>
            <a:pPr marL="228600" indent="-228600">
              <a:buAutoNum type="arabicPeriod"/>
            </a:pPr>
            <a:r>
              <a:rPr lang="en-GB" dirty="0"/>
              <a:t>No wasted info since relative -&gt; don’t care about static regions of vis space</a:t>
            </a:r>
          </a:p>
          <a:p>
            <a:pPr marL="228600" indent="-228600">
              <a:buAutoNum type="arabicPeriod"/>
            </a:pPr>
            <a:r>
              <a:rPr lang="en-GB" dirty="0"/>
              <a:t>Continuous stream -&gt;no ‘BLIND’ spots </a:t>
            </a:r>
            <a:r>
              <a:rPr lang="en-GB" dirty="0" err="1"/>
              <a:t>betw</a:t>
            </a:r>
            <a:r>
              <a:rPr lang="en-GB" dirty="0"/>
              <a:t> frames (FIGURE)</a:t>
            </a:r>
          </a:p>
          <a:p>
            <a:pPr marL="228600" indent="-228600">
              <a:buAutoNum type="arabicPeriod"/>
            </a:pPr>
            <a:r>
              <a:rPr lang="en-GB" dirty="0"/>
              <a:t>Relative so </a:t>
            </a:r>
            <a:r>
              <a:rPr lang="en-GB" dirty="0" err="1"/>
              <a:t>inv</a:t>
            </a:r>
            <a:r>
              <a:rPr lang="en-GB" dirty="0"/>
              <a:t> to abs light level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69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of pupil-tracking</a:t>
            </a:r>
          </a:p>
          <a:p>
            <a:r>
              <a:rPr lang="en-GB" dirty="0"/>
              <a:t>-Limited speed -&gt; lag &amp; between frames out-of-date info!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70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5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Continuous stream of data</a:t>
            </a:r>
          </a:p>
          <a:p>
            <a:pPr marL="228600" indent="-228600">
              <a:buAutoNum type="arabicPeriod"/>
            </a:pPr>
            <a:r>
              <a:rPr lang="en-GB" dirty="0"/>
              <a:t>Mainly high temporal precision &amp; low latency</a:t>
            </a:r>
          </a:p>
          <a:p>
            <a:pPr marL="228600" indent="-228600">
              <a:buAutoNum type="arabicPeriod"/>
            </a:pPr>
            <a:r>
              <a:rPr lang="en-GB" dirty="0"/>
              <a:t>Max 120Hz -&gt; experimental potential &amp; engineering potential</a:t>
            </a:r>
          </a:p>
          <a:p>
            <a:pPr marL="228600" indent="-228600">
              <a:buAutoNum type="arabicPeriod"/>
            </a:pPr>
            <a:r>
              <a:rPr lang="en-GB" dirty="0"/>
              <a:t>To take full advantage of DVS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8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Neurons communicate independently with spikes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26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D4B5D-2CDF-4A97-B3BA-20F7DC5BFF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4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74EC-8E45-4461-9286-408889E8C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3BFDC-E484-4D77-9195-023C873F8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267FC-CF3D-4AB9-A8B6-32947ACC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21D41-FF01-4DA2-82A6-685A2BE9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8B62C-6377-472A-BE66-7BF7D2F8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5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B758-2D4D-4E65-AED3-5E5CCF1F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B9FD4-C06E-42C7-B5B3-7522A37F0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965F0-BB07-4467-B2DC-D825D6C0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768D-357C-49FE-840C-84771FAE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76703-01C3-4508-BC64-C7A97F03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40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0C61D-EC3D-4C5D-9419-47662D61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6A69D-8ABE-4BCE-BD52-D895D9231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D446E-DEEE-44B3-A4F8-BDA8C0EE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A407-BA99-466C-95B7-0D6CB790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7BA7B-D9F9-4669-A35A-9435C3A7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DCA02-86DA-40C0-A30E-90C7883A4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428750"/>
            <a:ext cx="11677650" cy="4448176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2800">
                <a:latin typeface="+mj-lt"/>
                <a:ea typeface="Roboto Lt" pitchFamily="2" charset="0"/>
              </a:defRPr>
            </a:lvl1pPr>
            <a:lvl2pPr marL="685800" indent="-228600">
              <a:buFont typeface="Wingdings" panose="05000000000000000000" pitchFamily="2" charset="2"/>
              <a:buChar char="Ø"/>
              <a:defRPr sz="2000">
                <a:latin typeface="+mj-lt"/>
                <a:ea typeface="Roboto Lt" pitchFamily="2" charset="0"/>
              </a:defRPr>
            </a:lvl2pPr>
            <a:lvl3pPr>
              <a:defRPr sz="1600">
                <a:latin typeface="+mj-lt"/>
                <a:ea typeface="Roboto Lt" pitchFamily="2" charset="0"/>
              </a:defRPr>
            </a:lvl3pPr>
            <a:lvl4pPr marL="1371600" indent="0">
              <a:buNone/>
              <a:defRPr sz="1600">
                <a:latin typeface="Roboto Lt" pitchFamily="2" charset="0"/>
                <a:ea typeface="Roboto Lt" pitchFamily="2" charset="0"/>
              </a:defRPr>
            </a:lvl4pPr>
            <a:lvl5pPr marL="1828800" indent="0">
              <a:buNone/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AF89D-26E2-47AC-9E2A-0B30D921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8125" y="6000750"/>
            <a:ext cx="11677650" cy="7207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544CF-7A8D-4AC3-AB77-538E5F0E122D}"/>
              </a:ext>
            </a:extLst>
          </p:cNvPr>
          <p:cNvSpPr/>
          <p:nvPr userDrawn="1"/>
        </p:nvSpPr>
        <p:spPr>
          <a:xfrm>
            <a:off x="-68062" y="-1"/>
            <a:ext cx="12328124" cy="10414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4842-1AEF-447C-BD51-1AABDF6C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62143"/>
            <a:ext cx="11677650" cy="979257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bg1"/>
                </a:solidFill>
                <a:latin typeface="+mj-lt"/>
                <a:ea typeface="Roboto Lt" pitchFamily="2" charset="0"/>
              </a:defRPr>
            </a:lvl1pPr>
          </a:lstStyle>
          <a:p>
            <a:r>
              <a:rPr lang="en-US" dirty="0"/>
              <a:t>LALALA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31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457D-CA86-4068-AC56-253D778F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51B88-27CB-415F-ACC1-C17DC7ED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1EF6-CB5C-483E-99B4-5F936FD0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18FF4-1F38-47E5-A5AC-43C56B48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92C0-3861-4928-8650-EE6599F7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69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8F18-BE1B-4876-B26D-76D42F89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B867-5707-4D49-AAF7-A8919E137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1712B-A0A9-48DC-A750-21E5F84D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9DE05-74E4-403E-86AF-8A0FAF7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C9FD3-B06F-455E-807A-192175BE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FCE27-AD15-4814-AAF3-183C1719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12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AF5B-F450-4D83-A980-5AE778F5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EB9C2-4FCA-4A45-8EDD-AA2749EF0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9F3FD-E455-4C3E-BF6C-5CF9D53A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9735A-12A9-4DD8-B557-A1894B95B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15425-E828-4212-8E1F-D82F52564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EDDAC-9070-4387-BE5D-5CFCA9C9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0E97A-4324-421D-94AD-E5380A26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A3409-08BD-48D0-B6DE-64EC051A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1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EFAF-79FC-4E85-9AD2-AE4C4D85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A36FA-EEE6-4DA3-BF7C-EFB2FC0F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DA1A4-C5D1-425B-AF67-C80049AF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B3153-855C-4D18-9E8D-6674B215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06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FE24A-3646-4593-A1A0-2756020E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D8E1E-07B3-4B94-B1D5-98394F6F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B5BEC-44C7-40FF-9426-1FB1F491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9C08-8D1C-43F5-8BFA-C7E9E90B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BA3E-B088-4A43-B040-04668B8C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F59DC-DB3B-4873-A757-A846D0B1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4F387-5A22-499F-9F0C-2C3E4295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B9348-CA6A-4A83-8365-50FBADBB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8D955-3FCD-4DA9-8F69-6123672F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3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A309-FFFF-4417-8744-A8E34D8D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BE4A8-9E54-40F8-B51B-98CFC740E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AD0A1-9DD9-45F7-BE23-A976C54E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F8C3-CA64-4DE6-8395-6F72DCFC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95F49-A3CE-43C8-B552-3FCE0422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E0F79-DC33-4486-AF65-A6E47A8A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A7B05-A87F-490A-B3DF-23BAFD42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B1AE-745D-435E-B3A9-DFC34F684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46C65-1E51-4F1F-A216-1D0EA476E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1C32F-EA9A-4889-99FE-679ED7765A76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FA46-2A7B-4E80-ADBF-2953A6785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0841-A58B-4867-A183-577DC38AC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57FF-9B5F-45D8-B760-4CC7CA704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2.jp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26" Type="http://schemas.openxmlformats.org/officeDocument/2006/relationships/image" Target="../media/image39.jpeg"/><Relationship Id="rId3" Type="http://schemas.openxmlformats.org/officeDocument/2006/relationships/image" Target="../media/image16.jpeg"/><Relationship Id="rId21" Type="http://schemas.openxmlformats.org/officeDocument/2006/relationships/image" Target="../media/image34.jpeg"/><Relationship Id="rId34" Type="http://schemas.openxmlformats.org/officeDocument/2006/relationships/diagramQuickStyle" Target="../diagrams/quickStyle14.xml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5" Type="http://schemas.openxmlformats.org/officeDocument/2006/relationships/image" Target="../media/image38.jpeg"/><Relationship Id="rId33" Type="http://schemas.openxmlformats.org/officeDocument/2006/relationships/diagramLayout" Target="../diagrams/layout14.xml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29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24" Type="http://schemas.openxmlformats.org/officeDocument/2006/relationships/image" Target="../media/image37.jpeg"/><Relationship Id="rId32" Type="http://schemas.openxmlformats.org/officeDocument/2006/relationships/diagramData" Target="../diagrams/data14.xml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23" Type="http://schemas.openxmlformats.org/officeDocument/2006/relationships/image" Target="../media/image36.jpeg"/><Relationship Id="rId28" Type="http://schemas.openxmlformats.org/officeDocument/2006/relationships/image" Target="../media/image41.jpeg"/><Relationship Id="rId36" Type="http://schemas.microsoft.com/office/2007/relationships/diagramDrawing" Target="../diagrams/drawing14.xml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31" Type="http://schemas.openxmlformats.org/officeDocument/2006/relationships/image" Target="../media/image44.tmp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Relationship Id="rId27" Type="http://schemas.openxmlformats.org/officeDocument/2006/relationships/image" Target="../media/image40.jpeg"/><Relationship Id="rId30" Type="http://schemas.openxmlformats.org/officeDocument/2006/relationships/image" Target="../media/image43.jpeg"/><Relationship Id="rId35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m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mp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8.xml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diagramDrawing" Target="../diagrams/drawing8.xml"/><Relationship Id="rId4" Type="http://schemas.openxmlformats.org/officeDocument/2006/relationships/notesSlide" Target="../notesSlides/notesSlide8.xml"/><Relationship Id="rId9" Type="http://schemas.openxmlformats.org/officeDocument/2006/relationships/diagramColors" Target="../diagrams/colors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82CD-E95E-4B84-96E0-43A9142AC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7333" y="1992458"/>
            <a:ext cx="9601553" cy="1534886"/>
          </a:xfrm>
        </p:spPr>
        <p:txBody>
          <a:bodyPr>
            <a:noAutofit/>
          </a:bodyPr>
          <a:lstStyle/>
          <a:p>
            <a:pPr algn="just"/>
            <a:r>
              <a:rPr lang="en-GB" sz="3600" b="1" dirty="0">
                <a:ea typeface="Roboto" pitchFamily="2" charset="0"/>
                <a:cs typeface="Helvetica" panose="020B0604020202020204" pitchFamily="34" charset="0"/>
              </a:rPr>
              <a:t>BIO-INSPIRED LEARNING ALGORITHM FOR PUPIL TRACKING WITH A DYNAMIC VISION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4DF9F-B01B-48A1-8C37-83D9B18B0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333" y="4007566"/>
            <a:ext cx="9144000" cy="848509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+mj-lt"/>
                <a:cs typeface="Helvetica" panose="020B0604020202020204" pitchFamily="34" charset="0"/>
              </a:rPr>
              <a:t>Joseph Warren, Yufei Wu, Aldo Faisal</a:t>
            </a:r>
          </a:p>
          <a:p>
            <a:pPr algn="l"/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+mj-lt"/>
                <a:cs typeface="Helvetica" panose="020B0604020202020204" pitchFamily="34" charset="0"/>
              </a:rPr>
              <a:t>MEng Final Year Project Presentation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1E44C-4B91-47AE-8051-BE84DD46AE83}"/>
              </a:ext>
            </a:extLst>
          </p:cNvPr>
          <p:cNvCxnSpPr>
            <a:cxnSpLocks/>
          </p:cNvCxnSpPr>
          <p:nvPr/>
        </p:nvCxnSpPr>
        <p:spPr>
          <a:xfrm>
            <a:off x="1185333" y="3852334"/>
            <a:ext cx="9678610" cy="0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imperial college london logo">
            <a:extLst>
              <a:ext uri="{FF2B5EF4-FFF2-40B4-BE49-F238E27FC236}">
                <a16:creationId xmlns:a16="http://schemas.microsoft.com/office/drawing/2014/main" id="{9520D30B-8D06-49B6-B9BC-9C8FE9F4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3" y="210143"/>
            <a:ext cx="2312469" cy="115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5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2E79B6-9429-47E3-8606-768B8DB5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612899"/>
            <a:ext cx="5972175" cy="5182957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Hierarchical structure</a:t>
            </a:r>
          </a:p>
          <a:p>
            <a:pPr lvl="1"/>
            <a:r>
              <a:rPr lang="en-GB" dirty="0"/>
              <a:t>Similar to visual cortex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Retinotopic organisation</a:t>
            </a:r>
          </a:p>
          <a:p>
            <a:pPr lvl="1"/>
            <a:r>
              <a:rPr lang="en-GB" dirty="0"/>
              <a:t>With weight-sharing</a:t>
            </a:r>
          </a:p>
          <a:p>
            <a:pPr lvl="1"/>
            <a:endParaRPr lang="en-GB" dirty="0"/>
          </a:p>
          <a:p>
            <a:r>
              <a:rPr lang="en-GB" dirty="0"/>
              <a:t>Population code output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Unsupervised learning rule [Feature Extraction]</a:t>
            </a:r>
          </a:p>
          <a:p>
            <a:pPr lvl="1"/>
            <a:r>
              <a:rPr lang="en-GB" dirty="0"/>
              <a:t>STDP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Innovative reward-based learning rule [Regression]</a:t>
            </a:r>
          </a:p>
          <a:p>
            <a:pPr lvl="1"/>
            <a:r>
              <a:rPr lang="en-GB" dirty="0"/>
              <a:t>R-STDP</a:t>
            </a:r>
          </a:p>
          <a:p>
            <a:pPr lvl="1"/>
            <a:r>
              <a:rPr lang="en-GB" dirty="0"/>
              <a:t>Biologically inspired</a:t>
            </a:r>
          </a:p>
          <a:p>
            <a:pPr lvl="1"/>
            <a:r>
              <a:rPr lang="en-GB" dirty="0"/>
              <a:t>Previous SNN work focused on supervised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640393-7911-46E7-A982-234C7819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4E426-9263-462A-A8DC-5DBAC054C3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3"/>
          <a:stretch/>
        </p:blipFill>
        <p:spPr>
          <a:xfrm>
            <a:off x="6210300" y="1369218"/>
            <a:ext cx="5857876" cy="527833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6F9436-08C1-4C0D-9498-57B94D379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566609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511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5C25EE-A080-4DDA-80C8-9B5FDB30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35" y="1752600"/>
            <a:ext cx="6508407" cy="4124326"/>
          </a:xfrm>
        </p:spPr>
        <p:txBody>
          <a:bodyPr>
            <a:normAutofit/>
          </a:bodyPr>
          <a:lstStyle/>
          <a:p>
            <a:r>
              <a:rPr lang="en-GB" dirty="0"/>
              <a:t>Test experiment to verify components of pipeline (feature extraction &amp; regression)</a:t>
            </a:r>
          </a:p>
          <a:p>
            <a:endParaRPr lang="en-GB" dirty="0"/>
          </a:p>
          <a:p>
            <a:r>
              <a:rPr lang="en-GB" dirty="0"/>
              <a:t>Synthetic event data of moving circle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Circle speed &amp; size roughly same as pupil during saccade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C8677-7DDA-4EC3-B0B3-F6682610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EXPERIMENT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285F44-478F-40BD-B84E-227D04954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523096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7BE956-6560-4FC8-B7BE-AA094A40DEFA}"/>
              </a:ext>
            </a:extLst>
          </p:cNvPr>
          <p:cNvSpPr txBox="1"/>
          <p:nvPr/>
        </p:nvSpPr>
        <p:spPr>
          <a:xfrm>
            <a:off x="7240980" y="5365076"/>
            <a:ext cx="4481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Video approximately 0.02x speed. Green pixels = ON, Red pixels = OFF.</a:t>
            </a:r>
          </a:p>
          <a:p>
            <a:endParaRPr lang="en-GB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F2485DAC-9597-472C-9D6B-400CC1A47F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6" end="0.23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50505" y="1762125"/>
            <a:ext cx="4669776" cy="35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5C25EE-A080-4DDA-80C8-9B5FDB30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35" y="2305742"/>
            <a:ext cx="6508407" cy="3571183"/>
          </a:xfrm>
        </p:spPr>
        <p:txBody>
          <a:bodyPr>
            <a:normAutofit/>
          </a:bodyPr>
          <a:lstStyle/>
          <a:p>
            <a:r>
              <a:rPr lang="en-GB" dirty="0"/>
              <a:t>Fully connected layer of neurons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Learn with unsupervised learning (STDP)</a:t>
            </a:r>
          </a:p>
          <a:p>
            <a:endParaRPr lang="en-GB" dirty="0"/>
          </a:p>
          <a:p>
            <a:r>
              <a:rPr lang="en-GB" dirty="0"/>
              <a:t>Neurons learnt selectivity to </a:t>
            </a:r>
            <a:r>
              <a:rPr lang="en-GB" i="1" dirty="0"/>
              <a:t>unique </a:t>
            </a:r>
            <a:r>
              <a:rPr lang="en-GB" dirty="0"/>
              <a:t>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C8677-7DDA-4EC3-B0B3-F6682610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EXPERIMENT – FEATURE EXTRACTION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285F44-478F-40BD-B84E-227D04954483}"/>
              </a:ext>
            </a:extLst>
          </p:cNvPr>
          <p:cNvGraphicFramePr/>
          <p:nvPr/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sky, outdoor, red, people&#10;&#10;Description automatically generated">
            <a:extLst>
              <a:ext uri="{FF2B5EF4-FFF2-40B4-BE49-F238E27FC236}">
                <a16:creationId xmlns:a16="http://schemas.microsoft.com/office/drawing/2014/main" id="{2905380A-7D4C-4A1A-BA84-DA6166AD5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0" y="1700918"/>
            <a:ext cx="1558313" cy="1209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F7C0A-D191-4ACB-BF39-2C332A488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66" y="1700918"/>
            <a:ext cx="1558313" cy="120964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16935-6B40-4ADC-AE74-A614757DDE53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9047683" y="2305743"/>
            <a:ext cx="10167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6BDF0B-B0EC-4892-B7B5-AB0DAC38FF6F}"/>
              </a:ext>
            </a:extLst>
          </p:cNvPr>
          <p:cNvSpPr txBox="1"/>
          <p:nvPr/>
        </p:nvSpPr>
        <p:spPr>
          <a:xfrm>
            <a:off x="7354437" y="6204277"/>
            <a:ext cx="220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t" pitchFamily="2" charset="0"/>
                <a:ea typeface="Roboto Lt" pitchFamily="2" charset="0"/>
              </a:rPr>
              <a:t>Preferred features before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7B223-C84E-42BA-A524-3C1F5D568E2A}"/>
              </a:ext>
            </a:extLst>
          </p:cNvPr>
          <p:cNvSpPr txBox="1"/>
          <p:nvPr/>
        </p:nvSpPr>
        <p:spPr>
          <a:xfrm>
            <a:off x="9714139" y="6198842"/>
            <a:ext cx="220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t" pitchFamily="2" charset="0"/>
                <a:ea typeface="Roboto Lt" pitchFamily="2" charset="0"/>
              </a:rPr>
              <a:t>Preferred features after learning</a:t>
            </a:r>
          </a:p>
        </p:txBody>
      </p:sp>
      <p:pic>
        <p:nvPicPr>
          <p:cNvPr id="28" name="Picture 27" descr="A picture containing sky, outdoor, red, people&#10;&#10;Description automatically generated">
            <a:extLst>
              <a:ext uri="{FF2B5EF4-FFF2-40B4-BE49-F238E27FC236}">
                <a16:creationId xmlns:a16="http://schemas.microsoft.com/office/drawing/2014/main" id="{2A7933A7-F595-4414-A426-79BF3E95C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0" y="3108702"/>
            <a:ext cx="1558313" cy="120964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364EA-B7DF-4D81-9C89-FA808F6F75C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047683" y="3713527"/>
            <a:ext cx="10167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sky, outdoor, red, people&#10;&#10;Description automatically generated">
            <a:extLst>
              <a:ext uri="{FF2B5EF4-FFF2-40B4-BE49-F238E27FC236}">
                <a16:creationId xmlns:a16="http://schemas.microsoft.com/office/drawing/2014/main" id="{C2AD810A-186B-406F-801C-29AB9255D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0" y="4586363"/>
            <a:ext cx="1558313" cy="120964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74124D-390B-4B96-9890-DBA7C979954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9047683" y="5191188"/>
            <a:ext cx="10167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68C1B88-7CD3-4B69-836B-E931EEBBA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65" y="4586363"/>
            <a:ext cx="1558311" cy="12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1D46CD-BFDB-4959-BE6A-A13C9685E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66" y="3133082"/>
            <a:ext cx="1558312" cy="1209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EFB746-7D66-45A5-AEC5-6FC8FA993B80}"/>
              </a:ext>
            </a:extLst>
          </p:cNvPr>
          <p:cNvSpPr txBox="1"/>
          <p:nvPr/>
        </p:nvSpPr>
        <p:spPr>
          <a:xfrm rot="16200000">
            <a:off x="6629031" y="2083068"/>
            <a:ext cx="113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Neuron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2E3FC8-3C17-4F19-B2DC-98AF4A96D4AE}"/>
              </a:ext>
            </a:extLst>
          </p:cNvPr>
          <p:cNvSpPr txBox="1"/>
          <p:nvPr/>
        </p:nvSpPr>
        <p:spPr>
          <a:xfrm rot="16200000">
            <a:off x="6629031" y="3490852"/>
            <a:ext cx="113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Neuron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BAD459-8A2B-4E4F-97EE-9BFE5C5F7E8A}"/>
              </a:ext>
            </a:extLst>
          </p:cNvPr>
          <p:cNvSpPr txBox="1"/>
          <p:nvPr/>
        </p:nvSpPr>
        <p:spPr>
          <a:xfrm rot="16200000">
            <a:off x="6629031" y="5006497"/>
            <a:ext cx="113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Neuron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39CEFF-19DE-4A2A-9DE1-63874EF147C7}"/>
              </a:ext>
            </a:extLst>
          </p:cNvPr>
          <p:cNvSpPr txBox="1"/>
          <p:nvPr/>
        </p:nvSpPr>
        <p:spPr>
          <a:xfrm rot="16200000">
            <a:off x="7628887" y="5458531"/>
            <a:ext cx="113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Roboto Lt" pitchFamily="2" charset="0"/>
                <a:ea typeface="Roboto Lt" pitchFamily="2" charset="0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86B35F-298B-473E-9047-CE9856821AF8}"/>
              </a:ext>
            </a:extLst>
          </p:cNvPr>
          <p:cNvSpPr txBox="1"/>
          <p:nvPr/>
        </p:nvSpPr>
        <p:spPr>
          <a:xfrm rot="16200000">
            <a:off x="10152978" y="5458531"/>
            <a:ext cx="113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Roboto Lt" pitchFamily="2" charset="0"/>
                <a:ea typeface="Roboto Lt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6511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5C25EE-A080-4DDA-80C8-9B5FDB30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35" y="1752600"/>
            <a:ext cx="9255690" cy="4124326"/>
          </a:xfrm>
        </p:spPr>
        <p:txBody>
          <a:bodyPr>
            <a:normAutofit/>
          </a:bodyPr>
          <a:lstStyle/>
          <a:p>
            <a:r>
              <a:rPr lang="en-GB" dirty="0"/>
              <a:t>Fully connected layer of neurons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Population code</a:t>
            </a:r>
          </a:p>
          <a:p>
            <a:pPr lvl="1"/>
            <a:r>
              <a:rPr lang="en-GB" dirty="0"/>
              <a:t>Each neuron assigned a ‘preferred’ circle centre position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Learn with reward-modulated learning (R-STDP)</a:t>
            </a:r>
          </a:p>
          <a:p>
            <a:endParaRPr lang="en-GB" dirty="0"/>
          </a:p>
          <a:p>
            <a:r>
              <a:rPr lang="en-GB" dirty="0"/>
              <a:t>Neurons learnt to respond only to their preferred 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C8677-7DDA-4EC3-B0B3-F6682610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EXPERIMENT – REGRESSION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285F44-478F-40BD-B84E-227D04954483}"/>
              </a:ext>
            </a:extLst>
          </p:cNvPr>
          <p:cNvGraphicFramePr/>
          <p:nvPr/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41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5E068-66BD-44F5-A049-460679E6AFA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" r="6848"/>
          <a:stretch/>
        </p:blipFill>
        <p:spPr bwMode="auto">
          <a:xfrm>
            <a:off x="6047615" y="1720850"/>
            <a:ext cx="5977618" cy="4684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BECDC53-0A60-4034-A912-BD4A5365C4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922125"/>
            <a:ext cx="5809490" cy="4357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F6998-D5F6-4B94-91A1-80180DCD0985}"/>
              </a:ext>
            </a:extLst>
          </p:cNvPr>
          <p:cNvSpPr txBox="1"/>
          <p:nvPr/>
        </p:nvSpPr>
        <p:spPr>
          <a:xfrm>
            <a:off x="518432" y="1552793"/>
            <a:ext cx="597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Raster plot of neuron responses &amp; correct responses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428E6-0D0D-4F17-A03C-056FD7464C01}"/>
              </a:ext>
            </a:extLst>
          </p:cNvPr>
          <p:cNvSpPr txBox="1"/>
          <p:nvPr/>
        </p:nvSpPr>
        <p:spPr>
          <a:xfrm>
            <a:off x="7267574" y="1552793"/>
            <a:ext cx="520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Learnt position selectivity of neurons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F7E730E-9F53-4954-A923-19C9AD91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2143"/>
            <a:ext cx="11677650" cy="979257"/>
          </a:xfrm>
        </p:spPr>
        <p:txBody>
          <a:bodyPr/>
          <a:lstStyle/>
          <a:p>
            <a:r>
              <a:rPr lang="en-GB" dirty="0"/>
              <a:t>TEST EXPERIMENT – REGRESSION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0AA8B58-DDFC-4EDE-8767-3D1664BF4A31}"/>
              </a:ext>
            </a:extLst>
          </p:cNvPr>
          <p:cNvGraphicFramePr/>
          <p:nvPr/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905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2531B-41CD-466D-AAD4-5535713A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EXTRACTION FROM PUPIL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A79B30-1AE4-4271-BC6C-6850596EAD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5" y="2741368"/>
            <a:ext cx="463550" cy="46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F00D25-CDC1-45A4-BB0F-4036305B08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5" y="2743273"/>
            <a:ext cx="463550" cy="463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E1518C-2B32-4686-8E96-7F50EAEF74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00" y="2743273"/>
            <a:ext cx="463550" cy="463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ACC790-B2A4-4F8E-8E84-855CFF478F8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20" y="2743273"/>
            <a:ext cx="463550" cy="463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4A454B-13DC-438A-82B7-DE8095ADA92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5" y="3260163"/>
            <a:ext cx="463550" cy="463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70E91C-322C-4B7C-9BAB-30CDD3EB95B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5" y="3262703"/>
            <a:ext cx="463550" cy="463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8F9916-8E5A-40E5-B889-2A2A548527C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00" y="3262703"/>
            <a:ext cx="463550" cy="463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2DB6FD-5FF1-4D89-851A-A6A302C4118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20" y="3262703"/>
            <a:ext cx="463550" cy="4635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DAB820-6474-4608-A389-A0E76FDA943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35" y="3779593"/>
            <a:ext cx="463550" cy="463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C688FD-E8F8-47A4-8E67-FA7B9C5BF25A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5" y="3782768"/>
            <a:ext cx="463550" cy="4635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C244BA-5BBE-47BA-8097-E71FAD061398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00" y="3782768"/>
            <a:ext cx="463550" cy="463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4C87A0-CCCB-4F17-B2DE-1FB4819241BF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20" y="3782768"/>
            <a:ext cx="463550" cy="463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D96790-FC56-4DBC-8FCC-5F97EB7903BE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35" y="4299658"/>
            <a:ext cx="463550" cy="463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726710-1BC7-4F13-8D1F-9F5429FCF2AC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5" y="4302198"/>
            <a:ext cx="463550" cy="463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D4404E-59D4-47C1-85CA-95E12CB5C39B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00" y="4302198"/>
            <a:ext cx="463550" cy="463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9D7A78-DC04-4179-A797-0E4CFA5F14A0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20" y="4302198"/>
            <a:ext cx="463550" cy="4635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7DA48E-E355-4B31-A6B4-DAD8307F446B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67" y="2447182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7CA653-908D-4BF5-BC74-13C01771FF52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91" y="2447182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71BD218-032F-4C60-9842-6DCA11AB4877}"/>
              </a:ext>
            </a:extLst>
          </p:cNvPr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68" y="3352828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D9349D-4D10-4C45-AE1F-FB9ADE32F565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93" y="3352828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56B792C-0E62-4538-AD13-C5A15D6DD4FD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93" y="4259426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7CC10E-6429-48AB-B6A4-F69144C4E588}"/>
              </a:ext>
            </a:extLst>
          </p:cNvPr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83" y="4258472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2D2C3B-90B5-4E0A-B2A3-CB2106F64FD6}"/>
              </a:ext>
            </a:extLst>
          </p:cNvPr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84" y="3352827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E78148-2247-4C67-BAA1-E9715FAA342B}"/>
              </a:ext>
            </a:extLst>
          </p:cNvPr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83" y="2447182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F5EB22-1C3C-4DDD-A58B-487446ACFCCA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68" y="4258472"/>
            <a:ext cx="737049" cy="7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01A3687-6D88-4951-B644-64F89E9E1AED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28" y="1841347"/>
            <a:ext cx="1715453" cy="171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483D151-0E9C-4ED1-BB78-B5864AF68365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29" y="3794923"/>
            <a:ext cx="1715453" cy="171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6186358-032D-432E-83D8-8BBF241B2FC4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32" y="1841346"/>
            <a:ext cx="1715453" cy="171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5C683B-69F6-4764-9EFD-4403D994FDCC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32" y="3794922"/>
            <a:ext cx="1715453" cy="17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11C1890-F258-4710-9715-E7A8AAA9763A}"/>
              </a:ext>
            </a:extLst>
          </p:cNvPr>
          <p:cNvSpPr txBox="1"/>
          <p:nvPr/>
        </p:nvSpPr>
        <p:spPr>
          <a:xfrm>
            <a:off x="2491744" y="6212982"/>
            <a:ext cx="246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Layer 1 (12x12 pixels)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D81BB-6C0C-4468-BD19-9E6F7B80DC6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8" y="3044740"/>
            <a:ext cx="1958855" cy="146970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93C8CF-AA10-47B7-81A6-DD83F9832C27}"/>
              </a:ext>
            </a:extLst>
          </p:cNvPr>
          <p:cNvSpPr txBox="1"/>
          <p:nvPr/>
        </p:nvSpPr>
        <p:spPr>
          <a:xfrm>
            <a:off x="5276020" y="6238382"/>
            <a:ext cx="246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Layer 2 (20x20 pixels)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72BE43-51CE-4F5A-ABBF-704D2061E325}"/>
              </a:ext>
            </a:extLst>
          </p:cNvPr>
          <p:cNvSpPr txBox="1"/>
          <p:nvPr/>
        </p:nvSpPr>
        <p:spPr>
          <a:xfrm>
            <a:off x="8888524" y="6237041"/>
            <a:ext cx="26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Layer 3 (60x60 pixels)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283D59-98A6-491B-BD0A-BA3E6BE0E905}"/>
              </a:ext>
            </a:extLst>
          </p:cNvPr>
          <p:cNvSpPr txBox="1"/>
          <p:nvPr/>
        </p:nvSpPr>
        <p:spPr>
          <a:xfrm>
            <a:off x="-98081" y="5934670"/>
            <a:ext cx="246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 Lt" pitchFamily="2" charset="0"/>
                <a:ea typeface="Roboto Lt" pitchFamily="2" charset="0"/>
              </a:rPr>
              <a:t>DVS: sample 2ms time-slice (240x180 pixels)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42EDB-A1C6-4A6A-8DE6-D5C8B1A8355E}"/>
              </a:ext>
            </a:extLst>
          </p:cNvPr>
          <p:cNvSpPr txBox="1"/>
          <p:nvPr/>
        </p:nvSpPr>
        <p:spPr>
          <a:xfrm>
            <a:off x="219164" y="1595745"/>
            <a:ext cx="7938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t" pitchFamily="2" charset="0"/>
                <a:ea typeface="Roboto Lt" pitchFamily="2" charset="0"/>
              </a:rPr>
              <a:t>Subset of preferred features of neurons at different layers</a:t>
            </a:r>
          </a:p>
          <a:p>
            <a:r>
              <a:rPr lang="en-GB" sz="2400" dirty="0">
                <a:latin typeface="Roboto Lt" pitchFamily="2" charset="0"/>
                <a:ea typeface="Roboto Lt" pitchFamily="2" charset="0"/>
              </a:rPr>
              <a:t>Blue = ON, Red = OFF</a:t>
            </a: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F8182B43-2A9E-4FE5-A1EF-B39BCC8553DF}"/>
              </a:ext>
            </a:extLst>
          </p:cNvPr>
          <p:cNvGraphicFramePr/>
          <p:nvPr/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146521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A6F018-E829-4371-AD66-15385F1E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066306"/>
            <a:ext cx="11677650" cy="38106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Implemented our reward-based learning rule as a viable way to track an object from event-data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Implemented STDP for feature extraction from event-data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Architecture runs at real-time speed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Could expand architecture by simulation on specialised hardware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6955AF-0976-475C-957F-280A083A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	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003DDD-C8A9-4A60-80A3-C5EA7FA62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407603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79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86BD1-A71D-438E-B427-F135DC62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126462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A6194-6661-4EDF-A3D2-288346DC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 NEURON</a:t>
            </a:r>
          </a:p>
        </p:txBody>
      </p:sp>
      <p:pic>
        <p:nvPicPr>
          <p:cNvPr id="4098" name="Picture 2" descr="Time course of the membrane potential u(t) of a leaky-integrate-and-fire neuron LIF (panel C) driven by the external input current i o (t) (shown in panel A) or by the synaptic current i j (t) evoked by the sample presynaptic spike train (panel B). Initially, the state u(t) of the LIF neuron is at the resting value u res . The currents i o (t) and i j (t) increase the membrane potential towards the firing threshold Î¸. Whenever the threshold is crossed the neuron emits a spike and the membrane voltage u(t) is reset to a new value - here assumed u res . The firing times of the LIF neuron are shown as vertical bars in panel D.Â ">
            <a:extLst>
              <a:ext uri="{FF2B5EF4-FFF2-40B4-BE49-F238E27FC236}">
                <a16:creationId xmlns:a16="http://schemas.microsoft.com/office/drawing/2014/main" id="{4B08B3E8-E39B-4EDF-970A-67BDE116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0" y="1528086"/>
            <a:ext cx="8053380" cy="410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77B57-59AF-43E8-BD9D-8AFE164C1B1D}"/>
              </a:ext>
            </a:extLst>
          </p:cNvPr>
          <p:cNvSpPr txBox="1"/>
          <p:nvPr/>
        </p:nvSpPr>
        <p:spPr>
          <a:xfrm>
            <a:off x="238125" y="6117260"/>
            <a:ext cx="1167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[1] </a:t>
            </a:r>
            <a:r>
              <a:rPr lang="en-GB" sz="1600" dirty="0" err="1">
                <a:latin typeface="Roboto Lt" pitchFamily="2" charset="0"/>
                <a:ea typeface="Roboto Lt" pitchFamily="2" charset="0"/>
              </a:rPr>
              <a:t>Ponulak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 F, </a:t>
            </a:r>
            <a:r>
              <a:rPr lang="en-GB" sz="1600" dirty="0" err="1">
                <a:latin typeface="Roboto Lt" pitchFamily="2" charset="0"/>
                <a:ea typeface="Roboto Lt" pitchFamily="2" charset="0"/>
              </a:rPr>
              <a:t>Kasinski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 A. Introduction to spiking neural networks: Information processing, learning and applications. </a:t>
            </a:r>
            <a:r>
              <a:rPr lang="en-GB" sz="1600" i="1" dirty="0">
                <a:latin typeface="Roboto Lt" pitchFamily="2" charset="0"/>
                <a:ea typeface="Roboto Lt" pitchFamily="2" charset="0"/>
              </a:rPr>
              <a:t>Acta </a:t>
            </a:r>
            <a:r>
              <a:rPr lang="en-GB" sz="1600" i="1" dirty="0" err="1">
                <a:latin typeface="Roboto Lt" pitchFamily="2" charset="0"/>
                <a:ea typeface="Roboto Lt" pitchFamily="2" charset="0"/>
              </a:rPr>
              <a:t>neurobiologiae</a:t>
            </a:r>
            <a:r>
              <a:rPr lang="en-GB" sz="1600" i="1" dirty="0">
                <a:latin typeface="Roboto Lt" pitchFamily="2" charset="0"/>
                <a:ea typeface="Roboto Lt" pitchFamily="2" charset="0"/>
              </a:rPr>
              <a:t> </a:t>
            </a:r>
            <a:r>
              <a:rPr lang="en-GB" sz="1600" i="1" dirty="0" err="1">
                <a:latin typeface="Roboto Lt" pitchFamily="2" charset="0"/>
                <a:ea typeface="Roboto Lt" pitchFamily="2" charset="0"/>
              </a:rPr>
              <a:t>experimentalis</a:t>
            </a:r>
            <a:r>
              <a:rPr lang="en-GB" sz="1600" i="1" dirty="0">
                <a:latin typeface="Roboto Lt" pitchFamily="2" charset="0"/>
                <a:ea typeface="Roboto Lt" pitchFamily="2" charset="0"/>
              </a:rPr>
              <a:t>. 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2011; 71 (4): 409.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570A0-9BA8-486F-8AF1-76F6B9AB3CC0}"/>
              </a:ext>
            </a:extLst>
          </p:cNvPr>
          <p:cNvSpPr txBox="1"/>
          <p:nvPr/>
        </p:nvSpPr>
        <p:spPr>
          <a:xfrm>
            <a:off x="8382000" y="1687901"/>
            <a:ext cx="381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Lt" pitchFamily="2" charset="0"/>
                <a:ea typeface="Roboto Lt" pitchFamily="2" charset="0"/>
              </a:rPr>
              <a:t>A: External driving current</a:t>
            </a:r>
          </a:p>
          <a:p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r>
              <a:rPr lang="en-GB" sz="2000" dirty="0">
                <a:latin typeface="Roboto Lt" pitchFamily="2" charset="0"/>
                <a:ea typeface="Roboto Lt" pitchFamily="2" charset="0"/>
              </a:rPr>
              <a:t>B: Presynaptic spike train &amp; resulting synaptic current</a:t>
            </a:r>
          </a:p>
          <a:p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r>
              <a:rPr lang="en-GB" sz="2000" dirty="0">
                <a:latin typeface="Roboto Lt" pitchFamily="2" charset="0"/>
                <a:ea typeface="Roboto Lt" pitchFamily="2" charset="0"/>
              </a:rPr>
              <a:t>C: Membrane potential u(t) of LIF neuron. ϴ and </a:t>
            </a:r>
            <a:r>
              <a:rPr lang="en-GB" sz="2000" dirty="0" err="1">
                <a:latin typeface="Roboto Lt" pitchFamily="2" charset="0"/>
                <a:ea typeface="Roboto Lt" pitchFamily="2" charset="0"/>
              </a:rPr>
              <a:t>u</a:t>
            </a:r>
            <a:r>
              <a:rPr lang="en-GB" sz="2000" baseline="-25000" dirty="0" err="1">
                <a:latin typeface="Roboto Lt" pitchFamily="2" charset="0"/>
                <a:ea typeface="Roboto Lt" pitchFamily="2" charset="0"/>
              </a:rPr>
              <a:t>rest</a:t>
            </a:r>
            <a:r>
              <a:rPr lang="en-GB" sz="2000" dirty="0">
                <a:latin typeface="Roboto Lt" pitchFamily="2" charset="0"/>
                <a:ea typeface="Roboto Lt" pitchFamily="2" charset="0"/>
              </a:rPr>
              <a:t> denote spike threshold and resting potential.</a:t>
            </a:r>
          </a:p>
          <a:p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r>
              <a:rPr lang="en-GB" sz="2000" dirty="0">
                <a:latin typeface="Roboto Lt" pitchFamily="2" charset="0"/>
                <a:ea typeface="Roboto Lt" pitchFamily="2" charset="0"/>
              </a:rPr>
              <a:t>D: Output spike train of LIF neuron</a:t>
            </a:r>
          </a:p>
        </p:txBody>
      </p:sp>
    </p:spTree>
    <p:extLst>
      <p:ext uri="{BB962C8B-B14F-4D97-AF65-F5344CB8AC3E}">
        <p14:creationId xmlns:p14="http://schemas.microsoft.com/office/powerpoint/2010/main" val="359750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FD04C-2D06-4A52-96F6-35D57E05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BASIS FOR HIERACHICAL FEATURE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DA105-CDD3-43A7-A15F-FAAA678777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92" y="1776412"/>
            <a:ext cx="9474442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9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FFCE-7F95-4925-8C96-3386475D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IS PUPIL-TRACKING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024C-AA44-452C-B3A8-72578CA80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157413"/>
            <a:ext cx="9805988" cy="4019550"/>
          </a:xfrm>
        </p:spPr>
        <p:txBody>
          <a:bodyPr/>
          <a:lstStyle/>
          <a:p>
            <a:r>
              <a:rPr lang="en-GB" dirty="0"/>
              <a:t>Pupil/gaze position used to decode ‘intention’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Oculomotor function retained despite injury/disability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Decoded intention used to control assistive technologies</a:t>
            </a:r>
          </a:p>
          <a:p>
            <a:pPr lvl="1"/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697DF4-15E0-4B8B-A572-EDDC435EA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864105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677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FEA54B-80E9-45A0-ACAE-44045C6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[STDP]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FD0AC-CCAB-42E8-99BB-9DC0408115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16" y="1644377"/>
            <a:ext cx="5370080" cy="3392229"/>
          </a:xfrm>
          <a:prstGeom prst="rect">
            <a:avLst/>
          </a:prstGeom>
        </p:spPr>
      </p:pic>
      <p:pic>
        <p:nvPicPr>
          <p:cNvPr id="5" name="Picture 2" descr="https://ars.els-cdn.com/content/image/1-s2.0-S0896627304005768-gr1_lrg.gif">
            <a:extLst>
              <a:ext uri="{FF2B5EF4-FFF2-40B4-BE49-F238E27FC236}">
                <a16:creationId xmlns:a16="http://schemas.microsoft.com/office/drawing/2014/main" id="{50A6DA78-7CAB-4CA7-8055-702E95547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0"/>
          <a:stretch/>
        </p:blipFill>
        <p:spPr bwMode="auto">
          <a:xfrm>
            <a:off x="579856" y="1528094"/>
            <a:ext cx="4706205" cy="362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1FD0A-FE08-4C4E-9AD0-F27313B17B90}"/>
              </a:ext>
            </a:extLst>
          </p:cNvPr>
          <p:cNvSpPr txBox="1"/>
          <p:nvPr/>
        </p:nvSpPr>
        <p:spPr>
          <a:xfrm>
            <a:off x="808456" y="5243293"/>
            <a:ext cx="48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[1] STDP synaptic learning in Rat Hippocampal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DE44D-A24E-4E6D-BE55-10E5E6384952}"/>
              </a:ext>
            </a:extLst>
          </p:cNvPr>
          <p:cNvSpPr txBox="1"/>
          <p:nvPr/>
        </p:nvSpPr>
        <p:spPr>
          <a:xfrm>
            <a:off x="704031" y="6292105"/>
            <a:ext cx="1074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[1] Dan Y, Poo MM. Spike timing-dependent plasticity of neural circuits. Neuron. 2004; 30;44(1):23-30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0054-6E08-4F93-8585-84F4B662F9CC}"/>
              </a:ext>
            </a:extLst>
          </p:cNvPr>
          <p:cNvSpPr txBox="1"/>
          <p:nvPr/>
        </p:nvSpPr>
        <p:spPr>
          <a:xfrm>
            <a:off x="6891796" y="5243293"/>
            <a:ext cx="48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Simplified STDP rule used in this study</a:t>
            </a:r>
          </a:p>
        </p:txBody>
      </p:sp>
    </p:spTree>
    <p:extLst>
      <p:ext uri="{BB962C8B-B14F-4D97-AF65-F5344CB8AC3E}">
        <p14:creationId xmlns:p14="http://schemas.microsoft.com/office/powerpoint/2010/main" val="166936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004596-9F38-4DB7-9BD9-632BD6BE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REWARD-MODULATED LEARNING [R-STDP]</a:t>
            </a:r>
          </a:p>
        </p:txBody>
      </p:sp>
      <p:pic>
        <p:nvPicPr>
          <p:cNvPr id="3074" name="Picture 2" descr="https://www.frontiersin.org/files/Articles/155830/fncir-09-00085-HTML/image_m/fncir-09-00085-g005.jpg">
            <a:extLst>
              <a:ext uri="{FF2B5EF4-FFF2-40B4-BE49-F238E27FC236}">
                <a16:creationId xmlns:a16="http://schemas.microsoft.com/office/drawing/2014/main" id="{7ECC4FE8-DF75-4591-894A-DA32CF2F8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8" b="50000"/>
          <a:stretch/>
        </p:blipFill>
        <p:spPr bwMode="auto">
          <a:xfrm>
            <a:off x="1981200" y="1132568"/>
            <a:ext cx="8382000" cy="24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400C8-6358-4C28-8F31-F1467EAE7040}"/>
              </a:ext>
            </a:extLst>
          </p:cNvPr>
          <p:cNvSpPr txBox="1"/>
          <p:nvPr/>
        </p:nvSpPr>
        <p:spPr>
          <a:xfrm>
            <a:off x="704031" y="6030848"/>
            <a:ext cx="1074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[1] </a:t>
            </a:r>
            <a:r>
              <a:rPr lang="en-GB" dirty="0" err="1">
                <a:latin typeface="Roboto Lt" pitchFamily="2" charset="0"/>
                <a:ea typeface="Roboto Lt" pitchFamily="2" charset="0"/>
              </a:rPr>
              <a:t>Frémaux</a:t>
            </a:r>
            <a:r>
              <a:rPr lang="en-GB" dirty="0">
                <a:latin typeface="Roboto Lt" pitchFamily="2" charset="0"/>
                <a:ea typeface="Roboto Lt" pitchFamily="2" charset="0"/>
              </a:rPr>
              <a:t> N, Gerstner W. Neuromodulated Spike-Timing-Dependent Plasticity, and Theory of Three-Factor Learning Rules. </a:t>
            </a:r>
            <a:r>
              <a:rPr lang="en-GB" i="1" dirty="0">
                <a:latin typeface="Roboto Lt" pitchFamily="2" charset="0"/>
                <a:ea typeface="Roboto Lt" pitchFamily="2" charset="0"/>
              </a:rPr>
              <a:t>Frontiers in neural circuits. </a:t>
            </a:r>
            <a:r>
              <a:rPr lang="en-GB" dirty="0">
                <a:latin typeface="Roboto Lt" pitchFamily="2" charset="0"/>
                <a:ea typeface="Roboto Lt" pitchFamily="2" charset="0"/>
              </a:rPr>
              <a:t>2015; 9 85. </a:t>
            </a:r>
            <a:endParaRPr lang="en-GB" sz="1600" dirty="0"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92089-3C3F-4765-BFBB-F4618E8314BA}"/>
              </a:ext>
            </a:extLst>
          </p:cNvPr>
          <p:cNvSpPr txBox="1"/>
          <p:nvPr/>
        </p:nvSpPr>
        <p:spPr>
          <a:xfrm>
            <a:off x="1981200" y="3594242"/>
            <a:ext cx="827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[1] R-STDP process: STDP weight update is filtered by exponentially decaying eligibility trace, before reward modulation.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7EF840-9DDE-4ED8-9CE6-34E4695B7157}"/>
                  </a:ext>
                </a:extLst>
              </p:cNvPr>
              <p:cNvSpPr/>
              <p:nvPr/>
            </p:nvSpPr>
            <p:spPr>
              <a:xfrm>
                <a:off x="4023028" y="4541081"/>
                <a:ext cx="4145944" cy="843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3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GB" sz="30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p>
                        <m:sSupPr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3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3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30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0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3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sz="3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GB" sz="30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7EF840-9DDE-4ED8-9CE6-34E4695B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028" y="4541081"/>
                <a:ext cx="4145944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12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529B5-7EFD-4869-95CA-324031F6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SPARSE-CODING FOR L1 FEATURES</a:t>
            </a:r>
          </a:p>
        </p:txBody>
      </p:sp>
      <p:pic>
        <p:nvPicPr>
          <p:cNvPr id="5121" name="Picture 10">
            <a:extLst>
              <a:ext uri="{FF2B5EF4-FFF2-40B4-BE49-F238E27FC236}">
                <a16:creationId xmlns:a16="http://schemas.microsoft.com/office/drawing/2014/main" id="{CEF5EE81-F50F-4CEC-B4DD-FBBDCB1B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12457" r="5563" b="-2"/>
          <a:stretch>
            <a:fillRect/>
          </a:stretch>
        </p:blipFill>
        <p:spPr bwMode="auto">
          <a:xfrm>
            <a:off x="6494454" y="1732644"/>
            <a:ext cx="5563960" cy="42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1ECA3A-7D13-4E9F-B1E8-3175B8997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5" y="1732644"/>
                <a:ext cx="6180430" cy="435247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Aim: represent data as </a:t>
                </a:r>
                <a:r>
                  <a:rPr lang="en-GB" i="1" dirty="0"/>
                  <a:t>sparse</a:t>
                </a:r>
                <a:r>
                  <a:rPr lang="en-GB" dirty="0"/>
                  <a:t> combination of ‘atoms’ (2D features)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𝑎𝑟𝑔𝑚𝑖𝑛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Features appear similar to oriented bar receptive fields in Visual Cortex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1ECA3A-7D13-4E9F-B1E8-3175B8997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5" y="1732644"/>
                <a:ext cx="6180430" cy="4352470"/>
              </a:xfrm>
              <a:blipFill>
                <a:blip r:embed="rId3"/>
                <a:stretch>
                  <a:fillRect l="-167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88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84C596-FB13-4824-9032-4799548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50913-BEB6-41E2-AFE5-7E18844916F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t="8556" r="11625" b="1583"/>
          <a:stretch/>
        </p:blipFill>
        <p:spPr bwMode="auto">
          <a:xfrm>
            <a:off x="500742" y="2109151"/>
            <a:ext cx="5887992" cy="4396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E668F-43A8-4216-B97D-1E50D744BEB6}"/>
              </a:ext>
            </a:extLst>
          </p:cNvPr>
          <p:cNvSpPr txBox="1"/>
          <p:nvPr/>
        </p:nvSpPr>
        <p:spPr>
          <a:xfrm>
            <a:off x="500742" y="1632858"/>
            <a:ext cx="57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Distribution of target pupil-positions in training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946BE-E2FB-4C7F-9188-558DF133A132}"/>
              </a:ext>
            </a:extLst>
          </p:cNvPr>
          <p:cNvPicPr/>
          <p:nvPr/>
        </p:nvPicPr>
        <p:blipFill rotWithShape="1">
          <a:blip r:embed="rId3"/>
          <a:srcRect l="27951" t="18631" r="27704" b="21655"/>
          <a:stretch/>
        </p:blipFill>
        <p:spPr bwMode="auto">
          <a:xfrm>
            <a:off x="6715283" y="1817524"/>
            <a:ext cx="1655445" cy="1254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9FC5E-E8E7-4C03-9FC7-8FEEA4DC30A4}"/>
              </a:ext>
            </a:extLst>
          </p:cNvPr>
          <p:cNvPicPr/>
          <p:nvPr/>
        </p:nvPicPr>
        <p:blipFill rotWithShape="1">
          <a:blip r:embed="rId4"/>
          <a:srcRect l="27951" t="18630" r="27436" b="22133"/>
          <a:stretch/>
        </p:blipFill>
        <p:spPr bwMode="auto">
          <a:xfrm>
            <a:off x="8534002" y="1817524"/>
            <a:ext cx="1655445" cy="1236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B4279-D66F-4359-866C-3761798AD989}"/>
              </a:ext>
            </a:extLst>
          </p:cNvPr>
          <p:cNvPicPr/>
          <p:nvPr/>
        </p:nvPicPr>
        <p:blipFill rotWithShape="1">
          <a:blip r:embed="rId5"/>
          <a:srcRect l="27682" t="19108" r="27704" b="22134"/>
          <a:stretch/>
        </p:blipFill>
        <p:spPr bwMode="auto">
          <a:xfrm>
            <a:off x="10352722" y="1817524"/>
            <a:ext cx="1655445" cy="1226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6459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9A336-F1CC-4B38-AC4F-360647DF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4" name="Picture 2" descr="Image result for event driven vs time driven simulation">
            <a:extLst>
              <a:ext uri="{FF2B5EF4-FFF2-40B4-BE49-F238E27FC236}">
                <a16:creationId xmlns:a16="http://schemas.microsoft.com/office/drawing/2014/main" id="{B70B55AB-B372-4E47-9D85-40813D1B0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4"/>
          <a:stretch/>
        </p:blipFill>
        <p:spPr bwMode="auto">
          <a:xfrm>
            <a:off x="1680386" y="1721254"/>
            <a:ext cx="8793127" cy="330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AB343-F671-4F52-9F6B-5468253C1131}"/>
              </a:ext>
            </a:extLst>
          </p:cNvPr>
          <p:cNvSpPr txBox="1"/>
          <p:nvPr/>
        </p:nvSpPr>
        <p:spPr>
          <a:xfrm>
            <a:off x="3784663" y="5184483"/>
            <a:ext cx="508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boto Th" pitchFamily="2" charset="0"/>
                <a:ea typeface="Roboto Th" pitchFamily="2" charset="0"/>
              </a:rPr>
              <a:t>Source: Short K. VHDL for Engineers. Pearson Education (2009)</a:t>
            </a:r>
          </a:p>
          <a:p>
            <a:endParaRPr lang="en-GB" sz="1400" dirty="0">
              <a:latin typeface="Roboto Th" pitchFamily="2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4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6C24-AEC6-4C66-B72A-E62E8457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DYNAMIC VISION SENSOR [DVS]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331F-ADB6-4182-8E76-38F5A2DE6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703" y="1630680"/>
            <a:ext cx="5388429" cy="5227320"/>
          </a:xfrm>
        </p:spPr>
        <p:txBody>
          <a:bodyPr>
            <a:normAutofit/>
          </a:bodyPr>
          <a:lstStyle/>
          <a:p>
            <a:r>
              <a:rPr lang="en-GB" dirty="0"/>
              <a:t>Pixels respond to </a:t>
            </a:r>
            <a:r>
              <a:rPr lang="en-GB" b="1" dirty="0">
                <a:ea typeface="Roboto" pitchFamily="2" charset="0"/>
              </a:rPr>
              <a:t>relative</a:t>
            </a:r>
            <a:r>
              <a:rPr lang="en-GB" dirty="0"/>
              <a:t> changes in luminance</a:t>
            </a:r>
          </a:p>
          <a:p>
            <a:pPr lvl="1"/>
            <a:r>
              <a:rPr lang="en-GB" dirty="0"/>
              <a:t>Sensitive to motion in visual scene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Output is </a:t>
            </a:r>
            <a:r>
              <a:rPr lang="en-GB" b="1" dirty="0">
                <a:ea typeface="Roboto" pitchFamily="2" charset="0"/>
              </a:rPr>
              <a:t>asynchronous</a:t>
            </a:r>
          </a:p>
          <a:p>
            <a:pPr lvl="1"/>
            <a:r>
              <a:rPr lang="en-GB" dirty="0"/>
              <a:t>Fast – </a:t>
            </a:r>
            <a:r>
              <a:rPr lang="el-GR" dirty="0"/>
              <a:t>μ</a:t>
            </a:r>
            <a:r>
              <a:rPr lang="en-GB" dirty="0"/>
              <a:t>s precision</a:t>
            </a:r>
          </a:p>
          <a:p>
            <a:pPr lvl="1"/>
            <a:endParaRPr lang="en-GB" dirty="0"/>
          </a:p>
          <a:p>
            <a:r>
              <a:rPr lang="en-GB" dirty="0"/>
              <a:t>Similar encoding principle to </a:t>
            </a:r>
            <a:r>
              <a:rPr lang="en-GB" b="1" dirty="0">
                <a:ea typeface="Roboto" pitchFamily="2" charset="0"/>
              </a:rPr>
              <a:t>retina</a:t>
            </a:r>
          </a:p>
          <a:p>
            <a:pPr lvl="1"/>
            <a:r>
              <a:rPr lang="en-GB" dirty="0"/>
              <a:t>Spiking output</a:t>
            </a:r>
          </a:p>
          <a:p>
            <a:pPr lvl="1"/>
            <a:r>
              <a:rPr lang="en-GB" dirty="0"/>
              <a:t>Relative changes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8380A-6B95-42B1-93B6-A00E68B82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4829152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9405BE-FB3E-451E-97E0-C89EE31BE45E}"/>
              </a:ext>
            </a:extLst>
          </p:cNvPr>
          <p:cNvSpPr txBox="1"/>
          <p:nvPr/>
        </p:nvSpPr>
        <p:spPr>
          <a:xfrm>
            <a:off x="5788131" y="4883087"/>
            <a:ext cx="606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  <a:ea typeface="Roboto Lt" pitchFamily="2" charset="0"/>
              </a:rPr>
              <a:t>[1] Output (arrows) from a single pixel as luminance </a:t>
            </a:r>
            <a:r>
              <a:rPr lang="en-GB" i="1" dirty="0">
                <a:latin typeface="+mj-lt"/>
                <a:ea typeface="Roboto Lt" pitchFamily="2" charset="0"/>
              </a:rPr>
              <a:t>I(t)</a:t>
            </a:r>
            <a:r>
              <a:rPr lang="en-GB" dirty="0">
                <a:latin typeface="+mj-lt"/>
                <a:ea typeface="Roboto Lt" pitchFamily="2" charset="0"/>
              </a:rPr>
              <a:t> changes over time. ON represents increase in luminance, OFF represents decrease.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58E104-1D26-4CEE-A535-C230A984D94E}"/>
              </a:ext>
            </a:extLst>
          </p:cNvPr>
          <p:cNvCxnSpPr>
            <a:cxnSpLocks/>
          </p:cNvCxnSpPr>
          <p:nvPr/>
        </p:nvCxnSpPr>
        <p:spPr>
          <a:xfrm>
            <a:off x="4575135" y="7482332"/>
            <a:ext cx="39285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B5621C-E585-4725-9D9A-2D2591F3543D}"/>
              </a:ext>
            </a:extLst>
          </p:cNvPr>
          <p:cNvCxnSpPr>
            <a:cxnSpLocks/>
          </p:cNvCxnSpPr>
          <p:nvPr/>
        </p:nvCxnSpPr>
        <p:spPr>
          <a:xfrm flipV="1">
            <a:off x="5049194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CDA6C8-C983-43B9-8D0D-5CE5DC02F65C}"/>
              </a:ext>
            </a:extLst>
          </p:cNvPr>
          <p:cNvCxnSpPr>
            <a:cxnSpLocks/>
          </p:cNvCxnSpPr>
          <p:nvPr/>
        </p:nvCxnSpPr>
        <p:spPr>
          <a:xfrm flipV="1">
            <a:off x="5187306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7021CD-7C12-4A49-B74D-F60C0EC5AF83}"/>
              </a:ext>
            </a:extLst>
          </p:cNvPr>
          <p:cNvCxnSpPr>
            <a:cxnSpLocks/>
          </p:cNvCxnSpPr>
          <p:nvPr/>
        </p:nvCxnSpPr>
        <p:spPr>
          <a:xfrm flipV="1">
            <a:off x="5273032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B9769E-6E0B-45CF-8B45-7F20AAB56E7F}"/>
              </a:ext>
            </a:extLst>
          </p:cNvPr>
          <p:cNvCxnSpPr>
            <a:cxnSpLocks/>
          </p:cNvCxnSpPr>
          <p:nvPr/>
        </p:nvCxnSpPr>
        <p:spPr>
          <a:xfrm flipV="1">
            <a:off x="5234932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8E2F66-7EED-498E-A09E-0A8A54491BAB}"/>
              </a:ext>
            </a:extLst>
          </p:cNvPr>
          <p:cNvCxnSpPr>
            <a:cxnSpLocks/>
          </p:cNvCxnSpPr>
          <p:nvPr/>
        </p:nvCxnSpPr>
        <p:spPr>
          <a:xfrm flipV="1">
            <a:off x="5587356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F1E338-1D60-4A39-A519-737D4B3E7F02}"/>
              </a:ext>
            </a:extLst>
          </p:cNvPr>
          <p:cNvCxnSpPr>
            <a:cxnSpLocks/>
          </p:cNvCxnSpPr>
          <p:nvPr/>
        </p:nvCxnSpPr>
        <p:spPr>
          <a:xfrm flipV="1">
            <a:off x="6006456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0A8670-E2DA-40C7-9C2F-C6737D8A3FE5}"/>
              </a:ext>
            </a:extLst>
          </p:cNvPr>
          <p:cNvCxnSpPr>
            <a:cxnSpLocks/>
          </p:cNvCxnSpPr>
          <p:nvPr/>
        </p:nvCxnSpPr>
        <p:spPr>
          <a:xfrm flipV="1">
            <a:off x="5511157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66A7D2-3968-4D9F-B2E4-14010BFC50D6}"/>
              </a:ext>
            </a:extLst>
          </p:cNvPr>
          <p:cNvCxnSpPr>
            <a:cxnSpLocks/>
          </p:cNvCxnSpPr>
          <p:nvPr/>
        </p:nvCxnSpPr>
        <p:spPr>
          <a:xfrm flipV="1">
            <a:off x="7025632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237EA3-4760-400B-B63B-8220F58B3384}"/>
              </a:ext>
            </a:extLst>
          </p:cNvPr>
          <p:cNvCxnSpPr>
            <a:cxnSpLocks/>
          </p:cNvCxnSpPr>
          <p:nvPr/>
        </p:nvCxnSpPr>
        <p:spPr>
          <a:xfrm flipV="1">
            <a:off x="7668569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72F9CE-7F8B-41C0-858F-FBCCFCAD986B}"/>
              </a:ext>
            </a:extLst>
          </p:cNvPr>
          <p:cNvCxnSpPr>
            <a:cxnSpLocks/>
          </p:cNvCxnSpPr>
          <p:nvPr/>
        </p:nvCxnSpPr>
        <p:spPr>
          <a:xfrm flipV="1">
            <a:off x="7868594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112C72-329F-4428-8621-BB5327A952C3}"/>
              </a:ext>
            </a:extLst>
          </p:cNvPr>
          <p:cNvCxnSpPr>
            <a:cxnSpLocks/>
          </p:cNvCxnSpPr>
          <p:nvPr/>
        </p:nvCxnSpPr>
        <p:spPr>
          <a:xfrm flipV="1">
            <a:off x="7620944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E4C3A3-24EC-46D1-A856-CB4FC171CC16}"/>
              </a:ext>
            </a:extLst>
          </p:cNvPr>
          <p:cNvCxnSpPr>
            <a:cxnSpLocks/>
          </p:cNvCxnSpPr>
          <p:nvPr/>
        </p:nvCxnSpPr>
        <p:spPr>
          <a:xfrm flipV="1">
            <a:off x="7497119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33606F-7620-421F-915C-34BD76110188}"/>
              </a:ext>
            </a:extLst>
          </p:cNvPr>
          <p:cNvCxnSpPr>
            <a:cxnSpLocks/>
          </p:cNvCxnSpPr>
          <p:nvPr/>
        </p:nvCxnSpPr>
        <p:spPr>
          <a:xfrm flipV="1">
            <a:off x="7459019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F0A629-8541-438B-8E9A-8B1FB570F15C}"/>
              </a:ext>
            </a:extLst>
          </p:cNvPr>
          <p:cNvCxnSpPr>
            <a:cxnSpLocks/>
          </p:cNvCxnSpPr>
          <p:nvPr/>
        </p:nvCxnSpPr>
        <p:spPr>
          <a:xfrm flipV="1">
            <a:off x="6780704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C1A1BE-248A-4906-84D6-134E0158C798}"/>
              </a:ext>
            </a:extLst>
          </p:cNvPr>
          <p:cNvCxnSpPr>
            <a:cxnSpLocks/>
          </p:cNvCxnSpPr>
          <p:nvPr/>
        </p:nvCxnSpPr>
        <p:spPr>
          <a:xfrm flipV="1">
            <a:off x="5828203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3A250A-6278-4C43-BD4B-FE1A876A9067}"/>
              </a:ext>
            </a:extLst>
          </p:cNvPr>
          <p:cNvCxnSpPr>
            <a:cxnSpLocks/>
          </p:cNvCxnSpPr>
          <p:nvPr/>
        </p:nvCxnSpPr>
        <p:spPr>
          <a:xfrm flipV="1">
            <a:off x="7373975" y="7225838"/>
            <a:ext cx="0" cy="256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A02695-0376-451C-836E-6708901BA9AA}"/>
              </a:ext>
            </a:extLst>
          </p:cNvPr>
          <p:cNvSpPr txBox="1"/>
          <p:nvPr/>
        </p:nvSpPr>
        <p:spPr>
          <a:xfrm>
            <a:off x="8431928" y="7225838"/>
            <a:ext cx="41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BEF679-0F13-4F67-B93B-4303106ECA6D}"/>
              </a:ext>
            </a:extLst>
          </p:cNvPr>
          <p:cNvSpPr txBox="1"/>
          <p:nvPr/>
        </p:nvSpPr>
        <p:spPr>
          <a:xfrm>
            <a:off x="2968161" y="7134980"/>
            <a:ext cx="2385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Helvetica" panose="020B0604020202020204" pitchFamily="34" charset="0"/>
                <a:ea typeface="Roboto Lt" pitchFamily="2" charset="0"/>
                <a:cs typeface="Helvetica" panose="020B0604020202020204" pitchFamily="34" charset="0"/>
              </a:rPr>
              <a:t>Single Pixel: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A99DDF-8B35-4A83-9AA5-3FAB493BE3D4}"/>
              </a:ext>
            </a:extLst>
          </p:cNvPr>
          <p:cNvSpPr txBox="1"/>
          <p:nvPr/>
        </p:nvSpPr>
        <p:spPr>
          <a:xfrm>
            <a:off x="5507908" y="6795996"/>
            <a:ext cx="250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Helvetica" panose="020B0604020202020204" pitchFamily="34" charset="0"/>
                <a:ea typeface="Roboto Lt" pitchFamily="2" charset="0"/>
                <a:cs typeface="Helvetica" panose="020B0604020202020204" pitchFamily="34" charset="0"/>
              </a:rPr>
              <a:t>events stream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33D75EB-A3A3-4DE8-BC14-0FC1880A7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474" y="2133601"/>
            <a:ext cx="6190457" cy="26483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641D1D-FDCD-48DF-BAE4-8164DDFA55FB}"/>
              </a:ext>
            </a:extLst>
          </p:cNvPr>
          <p:cNvSpPr/>
          <p:nvPr/>
        </p:nvSpPr>
        <p:spPr>
          <a:xfrm>
            <a:off x="533406" y="6108208"/>
            <a:ext cx="1125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+mj-lt"/>
                <a:ea typeface="Roboto Lt" pitchFamily="2" charset="0"/>
              </a:rPr>
              <a:t>[1] </a:t>
            </a:r>
            <a:r>
              <a:rPr lang="en-GB" dirty="0" err="1">
                <a:latin typeface="+mj-lt"/>
                <a:ea typeface="Roboto Lt" pitchFamily="2" charset="0"/>
              </a:rPr>
              <a:t>Lichtsteiner</a:t>
            </a:r>
            <a:r>
              <a:rPr lang="en-GB" dirty="0">
                <a:latin typeface="+mj-lt"/>
                <a:ea typeface="Roboto Lt" pitchFamily="2" charset="0"/>
              </a:rPr>
              <a:t> P, </a:t>
            </a:r>
            <a:r>
              <a:rPr lang="en-GB" dirty="0" err="1">
                <a:latin typeface="+mj-lt"/>
                <a:ea typeface="Roboto Lt" pitchFamily="2" charset="0"/>
              </a:rPr>
              <a:t>Posch</a:t>
            </a:r>
            <a:r>
              <a:rPr lang="en-GB" dirty="0">
                <a:latin typeface="+mj-lt"/>
                <a:ea typeface="Roboto Lt" pitchFamily="2" charset="0"/>
              </a:rPr>
              <a:t> C and Delbruck T. A 128× 128 120 dB 15 </a:t>
            </a:r>
            <a:r>
              <a:rPr lang="en-GB" dirty="0" err="1">
                <a:latin typeface="+mj-lt"/>
                <a:ea typeface="Roboto Lt" pitchFamily="2" charset="0"/>
              </a:rPr>
              <a:t>μs</a:t>
            </a:r>
            <a:r>
              <a:rPr lang="en-GB" dirty="0">
                <a:latin typeface="+mj-lt"/>
                <a:ea typeface="Roboto Lt" pitchFamily="2" charset="0"/>
              </a:rPr>
              <a:t> latency asynchronous temporal contrast vision sensor. </a:t>
            </a:r>
            <a:r>
              <a:rPr lang="en-GB" i="1" dirty="0">
                <a:latin typeface="+mj-lt"/>
                <a:ea typeface="Roboto Lt" pitchFamily="2" charset="0"/>
              </a:rPr>
              <a:t>IEEE</a:t>
            </a:r>
            <a:r>
              <a:rPr lang="en-GB" dirty="0">
                <a:latin typeface="+mj-lt"/>
                <a:ea typeface="Roboto Lt" pitchFamily="2" charset="0"/>
              </a:rPr>
              <a:t>; 2008. </a:t>
            </a:r>
          </a:p>
        </p:txBody>
      </p:sp>
    </p:spTree>
    <p:extLst>
      <p:ext uri="{BB962C8B-B14F-4D97-AF65-F5344CB8AC3E}">
        <p14:creationId xmlns:p14="http://schemas.microsoft.com/office/powerpoint/2010/main" val="70949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21F29-84C6-433A-8D97-8365CD00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963" y="1347446"/>
            <a:ext cx="5496691" cy="4163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Benefits over frame-based vision:</a:t>
            </a:r>
          </a:p>
          <a:p>
            <a:pPr marL="0" indent="0">
              <a:buNone/>
            </a:pP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Low latency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No motion artefacts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No redundancy in information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Effectively continuous sampling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Invariant to changing light conditions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5B8B0-E850-44DF-9036-47A36FDD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THE DVS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D9677B2-E06A-4FFB-8217-7C1746916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176718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0E4F533E-4E8F-40EF-AF01-07BD1E80D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47446"/>
            <a:ext cx="6632122" cy="37002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1E2BB8-6BF1-4B29-855D-1D730DFEE298}"/>
              </a:ext>
            </a:extLst>
          </p:cNvPr>
          <p:cNvSpPr txBox="1"/>
          <p:nvPr/>
        </p:nvSpPr>
        <p:spPr>
          <a:xfrm>
            <a:off x="2895600" y="4983736"/>
            <a:ext cx="663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  <a:ea typeface="Roboto Lt" pitchFamily="2" charset="0"/>
              </a:rPr>
              <a:t>[1] Spinning circle (left). Frame-based footage of spinning circle (top-right). DVS footage of spinning circle (bottom-right).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53302-A8AC-4F54-BFB4-D00DDCB7D9BE}"/>
              </a:ext>
            </a:extLst>
          </p:cNvPr>
          <p:cNvSpPr/>
          <p:nvPr/>
        </p:nvSpPr>
        <p:spPr>
          <a:xfrm>
            <a:off x="903514" y="6089335"/>
            <a:ext cx="10537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latin typeface="+mj-lt"/>
                <a:ea typeface="Roboto Lt" pitchFamily="2" charset="0"/>
              </a:rPr>
              <a:t>[1] </a:t>
            </a:r>
            <a:r>
              <a:rPr lang="en-GB" sz="1600" dirty="0" err="1">
                <a:latin typeface="+mj-lt"/>
                <a:ea typeface="Roboto Lt" pitchFamily="2" charset="0"/>
              </a:rPr>
              <a:t>Scaramuzza</a:t>
            </a:r>
            <a:r>
              <a:rPr lang="en-GB" sz="1600" dirty="0">
                <a:latin typeface="+mj-lt"/>
                <a:ea typeface="Roboto Lt" pitchFamily="2" charset="0"/>
              </a:rPr>
              <a:t> D. Tutorial on Event-based Vision for High-Speed Robotics. Lecture presented at; 2017; Robotics and Perception Group, University of Zurich</a:t>
            </a:r>
          </a:p>
        </p:txBody>
      </p:sp>
    </p:spTree>
    <p:extLst>
      <p:ext uri="{BB962C8B-B14F-4D97-AF65-F5344CB8AC3E}">
        <p14:creationId xmlns:p14="http://schemas.microsoft.com/office/powerpoint/2010/main" val="112435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4FB7DA-E751-43B7-BA51-84305B3D3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1651001"/>
            <a:ext cx="11600089" cy="4923970"/>
          </a:xfrm>
        </p:spPr>
        <p:txBody>
          <a:bodyPr/>
          <a:lstStyle/>
          <a:p>
            <a:r>
              <a:rPr lang="en-GB" dirty="0"/>
              <a:t>Never been done before!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Frame-based pupil-tracking typically limited to 30-120Hz</a:t>
            </a:r>
          </a:p>
          <a:p>
            <a:pPr lvl="1"/>
            <a:r>
              <a:rPr lang="en-GB" dirty="0"/>
              <a:t>Control loops rely on sparse &amp; out-of-date pupil-positions</a:t>
            </a:r>
          </a:p>
          <a:p>
            <a:pPr lvl="1"/>
            <a:endParaRPr lang="en-GB" dirty="0"/>
          </a:p>
          <a:p>
            <a:r>
              <a:rPr lang="en-GB" dirty="0"/>
              <a:t>DVS is rapid</a:t>
            </a:r>
          </a:p>
          <a:p>
            <a:pPr lvl="1"/>
            <a:r>
              <a:rPr lang="en-GB" dirty="0"/>
              <a:t>Potential to track pupil with low latency and high sampling rate</a:t>
            </a:r>
          </a:p>
          <a:p>
            <a:pPr lvl="1"/>
            <a:endParaRPr lang="en-GB" dirty="0"/>
          </a:p>
          <a:p>
            <a:r>
              <a:rPr lang="en-GB" dirty="0"/>
              <a:t>Outcome</a:t>
            </a:r>
          </a:p>
          <a:p>
            <a:pPr lvl="1"/>
            <a:r>
              <a:rPr lang="en-GB" dirty="0"/>
              <a:t>Faster control loops in subsequent assistive technologies</a:t>
            </a:r>
          </a:p>
          <a:p>
            <a:pPr lvl="1"/>
            <a:r>
              <a:rPr lang="en-GB" dirty="0"/>
              <a:t>May observe eye-movements never seen before!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1D675-EE70-4FD7-9D87-207E0B35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DVS FOR PUPIL-TRACKING 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534093-5F37-4004-99C7-7C881E18A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427042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7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458E19-0824-4DB7-B379-754136A8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732188"/>
            <a:ext cx="6021161" cy="4144737"/>
          </a:xfrm>
        </p:spPr>
        <p:txBody>
          <a:bodyPr>
            <a:normAutofit/>
          </a:bodyPr>
          <a:lstStyle/>
          <a:p>
            <a:r>
              <a:rPr lang="en-GB" dirty="0"/>
              <a:t>Option 1: Accumulate events into frames (synchronous)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Image processing steps are sequential, therefore slow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Lose temporal precision</a:t>
            </a:r>
          </a:p>
          <a:p>
            <a:pPr lvl="1"/>
            <a:endParaRPr lang="en-GB" dirty="0"/>
          </a:p>
          <a:p>
            <a:r>
              <a:rPr lang="en-GB" dirty="0"/>
              <a:t>Option 2: Event-based processing (asynchronous)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Operate on events as they come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Leverages advantages of DVS!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26F43-F736-4E26-9A0D-45993D3D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PROCESSING ASYNCHRONOUS DATA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DA6217-D6EA-4D98-8B13-2DD13A67B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478069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D858B90-5097-4DED-AB92-19380A1C916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r="14861" b="8126"/>
          <a:stretch/>
        </p:blipFill>
        <p:spPr bwMode="auto">
          <a:xfrm>
            <a:off x="7532914" y="1428751"/>
            <a:ext cx="3075222" cy="390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F0FC4A-6A10-4383-8D95-CBE0F088C7B4}"/>
              </a:ext>
            </a:extLst>
          </p:cNvPr>
          <p:cNvSpPr txBox="1"/>
          <p:nvPr/>
        </p:nvSpPr>
        <p:spPr>
          <a:xfrm>
            <a:off x="6770914" y="5329806"/>
            <a:ext cx="570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  <a:ea typeface="Roboto Lt" pitchFamily="2" charset="0"/>
              </a:rPr>
              <a:t>[1] 5 stage image-processing pipeline (top). Frame-based processing – synchronous and sequential (middle). Event-based processing – asynchronous and simultaneous (bottom)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BA14B-F802-4288-969B-D844CDFE8588}"/>
              </a:ext>
            </a:extLst>
          </p:cNvPr>
          <p:cNvSpPr txBox="1"/>
          <p:nvPr/>
        </p:nvSpPr>
        <p:spPr>
          <a:xfrm>
            <a:off x="718457" y="6268243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[1] </a:t>
            </a:r>
            <a:r>
              <a:rPr lang="en-GB" sz="1600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Farabet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 C, Paz R, Pérez-Carrasco J, </a:t>
            </a:r>
            <a:r>
              <a:rPr lang="en-GB" sz="1600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Zamarreño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-Ramos C, Linares-</a:t>
            </a:r>
            <a:r>
              <a:rPr lang="en-GB" sz="1600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Barranco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 A, </a:t>
            </a:r>
            <a:r>
              <a:rPr lang="en-GB" sz="1600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Lecun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 Y, et al.. Comparison between frame-constrained fix-pixel-value and frame-free spiking-dynamic-pixel </a:t>
            </a:r>
            <a:r>
              <a:rPr lang="en-GB" sz="1600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convNets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 for visual processing</a:t>
            </a:r>
            <a:r>
              <a:rPr lang="en-GB" sz="1600" i="1" dirty="0">
                <a:latin typeface="+mj-lt"/>
                <a:ea typeface="Roboto Lt" pitchFamily="2" charset="0"/>
                <a:cs typeface="CMU Bright" panose="02000603000000000000" pitchFamily="2" charset="0"/>
              </a:rPr>
              <a:t>. Front. </a:t>
            </a:r>
            <a:r>
              <a:rPr lang="en-GB" sz="1600" i="1" dirty="0" err="1">
                <a:latin typeface="+mj-lt"/>
                <a:ea typeface="Roboto Lt" pitchFamily="2" charset="0"/>
                <a:cs typeface="CMU Bright" panose="02000603000000000000" pitchFamily="2" charset="0"/>
              </a:rPr>
              <a:t>Neurosci</a:t>
            </a:r>
            <a:r>
              <a:rPr lang="en-GB" sz="1600" dirty="0">
                <a:latin typeface="+mj-lt"/>
                <a:ea typeface="Roboto Lt" pitchFamily="2" charset="0"/>
                <a:cs typeface="CMU Bright" panose="02000603000000000000" pitchFamily="2" charset="0"/>
              </a:rPr>
              <a:t>. 2012; 6:32.</a:t>
            </a:r>
          </a:p>
        </p:txBody>
      </p:sp>
    </p:spTree>
    <p:extLst>
      <p:ext uri="{BB962C8B-B14F-4D97-AF65-F5344CB8AC3E}">
        <p14:creationId xmlns:p14="http://schemas.microsoft.com/office/powerpoint/2010/main" val="97895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3AB0D-B257-4655-BB52-C5911422B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1" y="2070100"/>
            <a:ext cx="11496674" cy="38068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DVS produces </a:t>
            </a:r>
            <a:r>
              <a:rPr lang="en-GB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asynchronous</a:t>
            </a:r>
            <a:r>
              <a:rPr lang="en-GB" dirty="0">
                <a:solidFill>
                  <a:schemeClr val="bg1"/>
                </a:solidFill>
              </a:rPr>
              <a:t> output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DVS has many advantages over frame-based cameras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Ultrafast pupil-tracking is unchartered territory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Image-processing algorithms for DVS should be </a:t>
            </a:r>
            <a:r>
              <a:rPr lang="en-GB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asynchronous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1EF871-CAE8-410E-9345-A8C597A3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- BACKGROUND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CA40CF-BF93-443C-987B-2D717DC6D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530139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402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E1428-A60F-46DB-99E3-B5E1921E0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676400"/>
            <a:ext cx="11176001" cy="4200526"/>
          </a:xfrm>
        </p:spPr>
        <p:txBody>
          <a:bodyPr>
            <a:normAutofit/>
          </a:bodyPr>
          <a:lstStyle/>
          <a:p>
            <a:r>
              <a:rPr lang="en-GB" dirty="0"/>
              <a:t>Network of neurons that communicate </a:t>
            </a:r>
            <a:r>
              <a:rPr lang="en-GB" b="1" dirty="0">
                <a:ea typeface="Roboto" pitchFamily="2" charset="0"/>
              </a:rPr>
              <a:t>asynchronously</a:t>
            </a:r>
          </a:p>
          <a:p>
            <a:pPr lvl="1"/>
            <a:endParaRPr lang="en-GB" dirty="0"/>
          </a:p>
          <a:p>
            <a:r>
              <a:rPr lang="en-GB" dirty="0"/>
              <a:t>Used for image-processing in nature</a:t>
            </a:r>
          </a:p>
          <a:p>
            <a:pPr lvl="1"/>
            <a:r>
              <a:rPr lang="en-GB" dirty="0"/>
              <a:t>Visual Cortex – remember parallels between DVS and retina!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Neural networks adept at complex pattern-recognition tasks</a:t>
            </a:r>
          </a:p>
          <a:p>
            <a:pPr lvl="1"/>
            <a:r>
              <a:rPr lang="en-GB" dirty="0"/>
              <a:t>Often outperform traditional image-processing algorithms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>
                <a:ea typeface="Roboto" pitchFamily="2" charset="0"/>
              </a:rPr>
              <a:t>Ideal for pupil detection from DVS data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2062E-6B79-42AA-A7FB-99FCC446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SPIKING NEURAL NETWORKS: AN IDEAL SOLUTION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35CE151-1456-4B5C-B98C-BAAEC8A89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495845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486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D43C3-5EBA-4651-AE76-5C0F5704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FORMALISING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EB7BD-3833-4E06-B1C1-C7F69BE0B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8" y="4076738"/>
            <a:ext cx="10718856" cy="2090738"/>
          </a:xfrm>
          <a:prstGeom prst="rect">
            <a:avLst/>
          </a:prstGeom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F6E48A8-A724-400E-B7FD-CE3D9A19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515778"/>
            <a:ext cx="11136085" cy="20907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ea typeface="Roboto" pitchFamily="2" charset="0"/>
              </a:rPr>
              <a:t>Task: Learn mapping from DVS input data to pupil-positions</a:t>
            </a:r>
          </a:p>
          <a:p>
            <a:pPr marL="0" indent="0">
              <a:buNone/>
            </a:pPr>
            <a:endParaRPr lang="en-GB" sz="1500" dirty="0">
              <a:ea typeface="Roboto" pitchFamily="2" charset="0"/>
            </a:endParaRPr>
          </a:p>
          <a:p>
            <a:r>
              <a:rPr lang="en-GB" dirty="0"/>
              <a:t>Feature extraction</a:t>
            </a:r>
          </a:p>
          <a:p>
            <a:pPr lvl="1"/>
            <a:r>
              <a:rPr lang="en-GB" dirty="0"/>
              <a:t>Represent input in sparse code</a:t>
            </a:r>
          </a:p>
          <a:p>
            <a:r>
              <a:rPr lang="en-GB" dirty="0"/>
              <a:t>Regression</a:t>
            </a:r>
          </a:p>
          <a:p>
            <a:pPr lvl="1"/>
            <a:r>
              <a:rPr lang="en-GB" dirty="0"/>
              <a:t>Map sparse features to a known target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C80DF58-FC01-490A-8524-52D192076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364499"/>
              </p:ext>
            </p:extLst>
          </p:nvPr>
        </p:nvGraphicFramePr>
        <p:xfrm>
          <a:off x="-14981" y="1062037"/>
          <a:ext cx="12206981" cy="2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C1AA3B6-79A2-4ACA-B0B1-6366033D6B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366.517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457" y="4578240"/>
            <a:ext cx="2402891" cy="18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1387</Words>
  <Application>Microsoft Office PowerPoint</Application>
  <PresentationFormat>Widescreen</PresentationFormat>
  <Paragraphs>306</Paragraphs>
  <Slides>24</Slides>
  <Notes>8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Helvetica</vt:lpstr>
      <vt:lpstr>Roboto</vt:lpstr>
      <vt:lpstr>Roboto Lt</vt:lpstr>
      <vt:lpstr>Roboto Th</vt:lpstr>
      <vt:lpstr>Wingdings</vt:lpstr>
      <vt:lpstr>Office Theme</vt:lpstr>
      <vt:lpstr>BIO-INSPIRED LEARNING ALGORITHM FOR PUPIL TRACKING WITH A DYNAMIC VISION SENSOR</vt:lpstr>
      <vt:lpstr>WHY IS PUPIL-TRACKING IMPORTANT?</vt:lpstr>
      <vt:lpstr>WHAT IS A DYNAMIC VISION SENSOR [DVS] ?</vt:lpstr>
      <vt:lpstr>BENEFITS OF THE DVS</vt:lpstr>
      <vt:lpstr>WHY DVS FOR PUPIL-TRACKING ?</vt:lpstr>
      <vt:lpstr>PROCESSING ASYNCHRONOUS DATA</vt:lpstr>
      <vt:lpstr>SUMMARY - BACKGROUND</vt:lpstr>
      <vt:lpstr>SPIKING NEURAL NETWORKS: AN IDEAL SOLUTION</vt:lpstr>
      <vt:lpstr>FORMALISING THE PROBLEM</vt:lpstr>
      <vt:lpstr>DESIGN</vt:lpstr>
      <vt:lpstr>TEST EXPERIMENT</vt:lpstr>
      <vt:lpstr>TEST EXPERIMENT – FEATURE EXTRACTION</vt:lpstr>
      <vt:lpstr>TEST EXPERIMENT – REGRESSION</vt:lpstr>
      <vt:lpstr>TEST EXPERIMENT – REGRESSION</vt:lpstr>
      <vt:lpstr>FEATURE EXTRACTION FROM PUPIL DATA</vt:lpstr>
      <vt:lpstr>CONCLUSION </vt:lpstr>
      <vt:lpstr>Any Questions</vt:lpstr>
      <vt:lpstr>LIF NEURON</vt:lpstr>
      <vt:lpstr>THE BASIS FOR HIERACHICAL FEATURE EXTRACTION</vt:lpstr>
      <vt:lpstr>UNSUPERVISED LEARNING [STDP]</vt:lpstr>
      <vt:lpstr>REWARD-MODULATED LEARNING [R-STDP]</vt:lpstr>
      <vt:lpstr>SPARSE-CODING FOR L1 FEATURES</vt:lpstr>
      <vt:lpstr>DATASET</vt:lpstr>
      <vt:lpstr>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Warren, Joseph</dc:creator>
  <cp:lastModifiedBy>Warren, Joseph</cp:lastModifiedBy>
  <cp:revision>84</cp:revision>
  <dcterms:created xsi:type="dcterms:W3CDTF">2019-06-25T11:35:00Z</dcterms:created>
  <dcterms:modified xsi:type="dcterms:W3CDTF">2019-06-27T10:41:14Z</dcterms:modified>
</cp:coreProperties>
</file>